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handoutMasterIdLst>
    <p:handoutMasterId r:id="rId28"/>
  </p:handoutMasterIdLst>
  <p:sldIdLst>
    <p:sldId id="256" r:id="rId2"/>
    <p:sldId id="258" r:id="rId3"/>
    <p:sldId id="257" r:id="rId4"/>
    <p:sldId id="259" r:id="rId5"/>
    <p:sldId id="260" r:id="rId6"/>
    <p:sldId id="261" r:id="rId7"/>
    <p:sldId id="283" r:id="rId8"/>
    <p:sldId id="273" r:id="rId9"/>
    <p:sldId id="282" r:id="rId10"/>
    <p:sldId id="263" r:id="rId11"/>
    <p:sldId id="262" r:id="rId12"/>
    <p:sldId id="281" r:id="rId13"/>
    <p:sldId id="264" r:id="rId14"/>
    <p:sldId id="267" r:id="rId15"/>
    <p:sldId id="280" r:id="rId16"/>
    <p:sldId id="265" r:id="rId17"/>
    <p:sldId id="279" r:id="rId18"/>
    <p:sldId id="268" r:id="rId19"/>
    <p:sldId id="274" r:id="rId20"/>
    <p:sldId id="285" r:id="rId21"/>
    <p:sldId id="286" r:id="rId22"/>
    <p:sldId id="287" r:id="rId23"/>
    <p:sldId id="277" r:id="rId24"/>
    <p:sldId id="278" r:id="rId25"/>
    <p:sldId id="284"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EE3A6D-2DD7-46C2-B6E3-8CD1D737801B}" v="24" dt="2017-04-07T18:58:05.222"/>
    <p1510:client id="{75AC51D7-E196-46F1-861E-39D6E1747393}" v="52" dt="2017-04-07T19:07:48.7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27"/>
  </p:normalViewPr>
  <p:slideViewPr>
    <p:cSldViewPr snapToGrid="0">
      <p:cViewPr varScale="1">
        <p:scale>
          <a:sx n="83" d="100"/>
          <a:sy n="83" d="100"/>
        </p:scale>
        <p:origin x="65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A092F0-CCEC-6440-9C0E-F4DAF5CB19FB}" type="datetimeFigureOut">
              <a:rPr lang="en-US" smtClean="0"/>
              <a:t>6/11/2017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BED797B-BB6A-6D4B-9B4E-39817C14FD5B}" type="slidenum">
              <a:rPr lang="en-US" smtClean="0"/>
              <a:t>‹#›</a:t>
            </a:fld>
            <a:endParaRPr lang="en-US"/>
          </a:p>
        </p:txBody>
      </p:sp>
    </p:spTree>
    <p:extLst>
      <p:ext uri="{BB962C8B-B14F-4D97-AF65-F5344CB8AC3E}">
        <p14:creationId xmlns:p14="http://schemas.microsoft.com/office/powerpoint/2010/main" val="4768404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8B94B9-DD91-6B40-9F0E-7A33C8B22514}" type="datetimeFigureOut">
              <a:rPr lang="en-US" smtClean="0"/>
              <a:t>6/11/2017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4D2177-E799-E148-B675-52204D34810E}"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4D2177-E799-E148-B675-52204D34810E}" type="slidenum">
              <a:rPr lang="en-US" smtClean="0"/>
              <a:t>2</a:t>
            </a:fld>
            <a:endParaRPr lang="en-US"/>
          </a:p>
        </p:txBody>
      </p:sp>
    </p:spTree>
    <p:extLst>
      <p:ext uri="{BB962C8B-B14F-4D97-AF65-F5344CB8AC3E}">
        <p14:creationId xmlns:p14="http://schemas.microsoft.com/office/powerpoint/2010/main" val="4013350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4D2177-E799-E148-B675-52204D34810E}" type="slidenum">
              <a:rPr lang="en-US" smtClean="0"/>
              <a:t>20</a:t>
            </a:fld>
            <a:endParaRPr lang="en-US"/>
          </a:p>
        </p:txBody>
      </p:sp>
    </p:spTree>
    <p:extLst>
      <p:ext uri="{BB962C8B-B14F-4D97-AF65-F5344CB8AC3E}">
        <p14:creationId xmlns:p14="http://schemas.microsoft.com/office/powerpoint/2010/main" val="519132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4D2177-E799-E148-B675-52204D34810E}" type="slidenum">
              <a:rPr lang="en-US" smtClean="0"/>
              <a:t>21</a:t>
            </a:fld>
            <a:endParaRPr lang="en-US"/>
          </a:p>
        </p:txBody>
      </p:sp>
    </p:spTree>
    <p:extLst>
      <p:ext uri="{BB962C8B-B14F-4D97-AF65-F5344CB8AC3E}">
        <p14:creationId xmlns:p14="http://schemas.microsoft.com/office/powerpoint/2010/main" val="1441553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4D2177-E799-E148-B675-52204D34810E}" type="slidenum">
              <a:rPr lang="en-US" smtClean="0"/>
              <a:t>22</a:t>
            </a:fld>
            <a:endParaRPr lang="en-US"/>
          </a:p>
        </p:txBody>
      </p:sp>
    </p:spTree>
    <p:extLst>
      <p:ext uri="{BB962C8B-B14F-4D97-AF65-F5344CB8AC3E}">
        <p14:creationId xmlns:p14="http://schemas.microsoft.com/office/powerpoint/2010/main" val="3089340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a:t>
            </a:r>
            <a:r>
              <a:rPr lang="en-US" baseline="0"/>
              <a:t> a few of the different industries that the implementation of autonomous vehicles will affect</a:t>
            </a:r>
          </a:p>
          <a:p>
            <a:endParaRPr lang="en-US" baseline="0"/>
          </a:p>
        </p:txBody>
      </p:sp>
      <p:sp>
        <p:nvSpPr>
          <p:cNvPr id="4" name="Slide Number Placeholder 3"/>
          <p:cNvSpPr>
            <a:spLocks noGrp="1"/>
          </p:cNvSpPr>
          <p:nvPr>
            <p:ph type="sldNum" sz="quarter" idx="10"/>
          </p:nvPr>
        </p:nvSpPr>
        <p:spPr/>
        <p:txBody>
          <a:bodyPr/>
          <a:lstStyle/>
          <a:p>
            <a:fld id="{E1C26213-C058-483B-A83C-083EDFC96449}" type="slidenum">
              <a:rPr lang="en-US" smtClean="0"/>
              <a:t>24</a:t>
            </a:fld>
            <a:endParaRPr lang="en-US"/>
          </a:p>
        </p:txBody>
      </p:sp>
    </p:spTree>
    <p:extLst>
      <p:ext uri="{BB962C8B-B14F-4D97-AF65-F5344CB8AC3E}">
        <p14:creationId xmlns:p14="http://schemas.microsoft.com/office/powerpoint/2010/main" val="1530143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4D2177-E799-E148-B675-52204D34810E}" type="slidenum">
              <a:rPr lang="en-US" smtClean="0"/>
              <a:t>3</a:t>
            </a:fld>
            <a:endParaRPr lang="en-US"/>
          </a:p>
        </p:txBody>
      </p:sp>
    </p:spTree>
    <p:extLst>
      <p:ext uri="{BB962C8B-B14F-4D97-AF65-F5344CB8AC3E}">
        <p14:creationId xmlns:p14="http://schemas.microsoft.com/office/powerpoint/2010/main" val="4092603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4D2177-E799-E148-B675-52204D34810E}" type="slidenum">
              <a:rPr lang="en-US" smtClean="0"/>
              <a:t>4</a:t>
            </a:fld>
            <a:endParaRPr lang="en-US"/>
          </a:p>
        </p:txBody>
      </p:sp>
    </p:spTree>
    <p:extLst>
      <p:ext uri="{BB962C8B-B14F-4D97-AF65-F5344CB8AC3E}">
        <p14:creationId xmlns:p14="http://schemas.microsoft.com/office/powerpoint/2010/main" val="2294356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4D2177-E799-E148-B675-52204D34810E}" type="slidenum">
              <a:rPr lang="en-US" smtClean="0"/>
              <a:t>6</a:t>
            </a:fld>
            <a:endParaRPr lang="en-US"/>
          </a:p>
        </p:txBody>
      </p:sp>
    </p:spTree>
    <p:extLst>
      <p:ext uri="{BB962C8B-B14F-4D97-AF65-F5344CB8AC3E}">
        <p14:creationId xmlns:p14="http://schemas.microsoft.com/office/powerpoint/2010/main" val="2526587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4D2177-E799-E148-B675-52204D34810E}" type="slidenum">
              <a:rPr lang="en-US" smtClean="0"/>
              <a:t>7</a:t>
            </a:fld>
            <a:endParaRPr lang="en-US"/>
          </a:p>
        </p:txBody>
      </p:sp>
    </p:spTree>
    <p:extLst>
      <p:ext uri="{BB962C8B-B14F-4D97-AF65-F5344CB8AC3E}">
        <p14:creationId xmlns:p14="http://schemas.microsoft.com/office/powerpoint/2010/main" val="3866951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Fully</a:t>
            </a:r>
            <a:r>
              <a:rPr lang="en-US" baseline="0"/>
              <a:t> autonomous: vehicles will communicate with each other and there will be no need for an attentive driver.  </a:t>
            </a:r>
            <a:endParaRPr lang="en-US"/>
          </a:p>
          <a:p>
            <a:r>
              <a:rPr lang="en-US"/>
              <a:t>Companies announce autonomous vehicles:</a:t>
            </a:r>
          </a:p>
          <a:p>
            <a:r>
              <a:rPr lang="en-US"/>
              <a:t>Delphi-2019</a:t>
            </a:r>
          </a:p>
          <a:p>
            <a:r>
              <a:rPr lang="en-US"/>
              <a:t>Audi-2020</a:t>
            </a:r>
          </a:p>
          <a:p>
            <a:r>
              <a:rPr lang="en-US"/>
              <a:t>Ford-2021</a:t>
            </a:r>
          </a:p>
          <a:p>
            <a:r>
              <a:rPr lang="en-US"/>
              <a:t>Volkswagen-2019</a:t>
            </a:r>
          </a:p>
          <a:p>
            <a:r>
              <a:rPr lang="en-US"/>
              <a:t>GM-2020</a:t>
            </a:r>
          </a:p>
          <a:p>
            <a:r>
              <a:rPr lang="en-US"/>
              <a:t>BMW-2021</a:t>
            </a:r>
          </a:p>
        </p:txBody>
      </p:sp>
      <p:sp>
        <p:nvSpPr>
          <p:cNvPr id="4" name="Slide Number Placeholder 3"/>
          <p:cNvSpPr>
            <a:spLocks noGrp="1"/>
          </p:cNvSpPr>
          <p:nvPr>
            <p:ph type="sldNum" sz="quarter" idx="10"/>
          </p:nvPr>
        </p:nvSpPr>
        <p:spPr/>
        <p:txBody>
          <a:bodyPr/>
          <a:lstStyle/>
          <a:p>
            <a:fld id="{96741F15-C59C-4B50-A347-7D133804DDC6}" type="slidenum">
              <a:rPr lang="en-US" smtClean="0"/>
              <a:t>8</a:t>
            </a:fld>
            <a:endParaRPr lang="en-US"/>
          </a:p>
        </p:txBody>
      </p:sp>
    </p:spTree>
    <p:extLst>
      <p:ext uri="{BB962C8B-B14F-4D97-AF65-F5344CB8AC3E}">
        <p14:creationId xmlns:p14="http://schemas.microsoft.com/office/powerpoint/2010/main" val="871009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4D2177-E799-E148-B675-52204D34810E}" type="slidenum">
              <a:rPr lang="en-US" smtClean="0"/>
              <a:t>9</a:t>
            </a:fld>
            <a:endParaRPr lang="en-US"/>
          </a:p>
        </p:txBody>
      </p:sp>
    </p:spTree>
    <p:extLst>
      <p:ext uri="{BB962C8B-B14F-4D97-AF65-F5344CB8AC3E}">
        <p14:creationId xmlns:p14="http://schemas.microsoft.com/office/powerpoint/2010/main" val="2891615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Competition vs. Teamwork: Different sectors are competing/fighting</a:t>
            </a:r>
            <a:r>
              <a:rPr lang="en-US" sz="1200" b="0" i="0" u="none" strike="noStrike" kern="1200" baseline="0" dirty="0">
                <a:solidFill>
                  <a:schemeClr val="tx1"/>
                </a:solidFill>
                <a:effectLst/>
                <a:latin typeface="+mn-lt"/>
                <a:ea typeface="+mn-ea"/>
                <a:cs typeface="+mn-cs"/>
              </a:rPr>
              <a:t> each other rather than everyone working together to make autonomous vehicles a success</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Insurers delaying the creation of business models for these new technological advancements could leave room for competition entering from adjacent industries, like software development companies and automakers or auto parts manufacturers.</a:t>
            </a:r>
            <a:r>
              <a:rPr lang="en-US" sz="1200" b="0" i="0" u="none" strike="noStrike" kern="1200" baseline="0" dirty="0">
                <a:solidFill>
                  <a:schemeClr val="tx1"/>
                </a:solidFill>
                <a:effectLst/>
                <a:latin typeface="+mn-lt"/>
                <a:ea typeface="+mn-ea"/>
                <a:cs typeface="+mn-cs"/>
              </a:rPr>
              <a:t>  </a:t>
            </a:r>
          </a:p>
          <a:p>
            <a:endParaRPr lang="en-US" sz="1200" b="0" i="0" u="none" strike="noStrike" kern="1200" baseline="0" dirty="0">
              <a:solidFill>
                <a:schemeClr val="tx1"/>
              </a:solidFill>
              <a:effectLst/>
              <a:latin typeface="+mn-lt"/>
              <a:ea typeface="+mn-ea"/>
              <a:cs typeface="+mn-cs"/>
            </a:endParaRPr>
          </a:p>
          <a:p>
            <a:r>
              <a:rPr lang="en-US" sz="1200" b="0" i="0" u="none" strike="noStrike" kern="1200" baseline="0" dirty="0">
                <a:solidFill>
                  <a:schemeClr val="tx1"/>
                </a:solidFill>
                <a:effectLst/>
                <a:latin typeface="+mn-lt"/>
                <a:ea typeface="+mn-ea"/>
                <a:cs typeface="+mn-cs"/>
              </a:rPr>
              <a:t>Explain the chart</a:t>
            </a:r>
            <a:endParaRPr lang="en-US" dirty="0"/>
          </a:p>
        </p:txBody>
      </p:sp>
      <p:sp>
        <p:nvSpPr>
          <p:cNvPr id="4" name="Slide Number Placeholder 3"/>
          <p:cNvSpPr>
            <a:spLocks noGrp="1"/>
          </p:cNvSpPr>
          <p:nvPr>
            <p:ph type="sldNum" sz="quarter" idx="10"/>
          </p:nvPr>
        </p:nvSpPr>
        <p:spPr/>
        <p:txBody>
          <a:bodyPr/>
          <a:lstStyle/>
          <a:p>
            <a:fld id="{45A2D48E-C00D-436A-BA30-5BD9FD5E8B1F}" type="slidenum">
              <a:rPr lang="en-US" smtClean="0"/>
              <a:t>15</a:t>
            </a:fld>
            <a:endParaRPr lang="en-US"/>
          </a:p>
        </p:txBody>
      </p:sp>
    </p:spTree>
    <p:extLst>
      <p:ext uri="{BB962C8B-B14F-4D97-AF65-F5344CB8AC3E}">
        <p14:creationId xmlns:p14="http://schemas.microsoft.com/office/powerpoint/2010/main" val="1777867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Transition of Fault</a:t>
            </a:r>
            <a:r>
              <a:rPr lang="en-US" baseline="0"/>
              <a:t> from driver to manufacturer or technology engineer</a:t>
            </a:r>
          </a:p>
          <a:p>
            <a:r>
              <a:rPr lang="en-US"/>
              <a:t>Legal</a:t>
            </a:r>
            <a:r>
              <a:rPr lang="en-US" baseline="0"/>
              <a:t> impact: explain data</a:t>
            </a:r>
            <a:endParaRPr lang="en-US"/>
          </a:p>
        </p:txBody>
      </p:sp>
      <p:sp>
        <p:nvSpPr>
          <p:cNvPr id="4" name="Slide Number Placeholder 3"/>
          <p:cNvSpPr>
            <a:spLocks noGrp="1"/>
          </p:cNvSpPr>
          <p:nvPr>
            <p:ph type="sldNum" sz="quarter" idx="10"/>
          </p:nvPr>
        </p:nvSpPr>
        <p:spPr/>
        <p:txBody>
          <a:bodyPr/>
          <a:lstStyle/>
          <a:p>
            <a:fld id="{1F134ACF-9432-4981-89EB-B36D2126CD0E}"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8003521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6/11/2017</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Drag picture to placeholder or click icon to add</a:t>
            </a:r>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6/11/2017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Drag picture to placeholder or click icon to add</a:t>
            </a:r>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Drag picture to placeholder or click icon to add</a:t>
            </a:r>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Drag picture to placeholder or click icon to add</a:t>
            </a:r>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6/11/2017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6/11/2017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6/11/2017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6/11/2017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6/11/2017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dirty="0"/>
              <a:t>6/11/2017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dirty="0"/>
              <a:t>6/11/2017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dirty="0"/>
              <a:t>6/11/2017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6/11/2017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6/11/2017</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hyperlink" Target="https://www.google.com/url?q=https://drive.google.com/open?id=0B7m_AKfavPPBcDdDajY1bHNZM0E&amp;sa=D&amp;ust=1491329617147000&amp;usg=AFQjCNGkkoMVn_XWNZYeXhHSx6w4fS0pmQ"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eg"/><Relationship Id="rId7"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Promises and pitfalls of Autonomous vehicles	</a:t>
            </a:r>
          </a:p>
        </p:txBody>
      </p:sp>
      <p:sp>
        <p:nvSpPr>
          <p:cNvPr id="3" name="Subtitle 2"/>
          <p:cNvSpPr>
            <a:spLocks noGrp="1"/>
          </p:cNvSpPr>
          <p:nvPr>
            <p:ph type="subTitle" idx="1"/>
          </p:nvPr>
        </p:nvSpPr>
        <p:spPr/>
        <p:txBody>
          <a:bodyPr/>
          <a:lstStyle/>
          <a:p>
            <a:r>
              <a:rPr lang="en-US"/>
              <a:t>Implications for the insurance industry </a:t>
            </a:r>
          </a:p>
        </p:txBody>
      </p:sp>
    </p:spTree>
    <p:extLst>
      <p:ext uri="{BB962C8B-B14F-4D97-AF65-F5344CB8AC3E}">
        <p14:creationId xmlns:p14="http://schemas.microsoft.com/office/powerpoint/2010/main" val="1991393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Implications for the insurance industry in the short-term</a:t>
            </a:r>
          </a:p>
        </p:txBody>
      </p:sp>
      <p:sp>
        <p:nvSpPr>
          <p:cNvPr id="3" name="Content Placeholder 2"/>
          <p:cNvSpPr>
            <a:spLocks noGrp="1"/>
          </p:cNvSpPr>
          <p:nvPr>
            <p:ph idx="1"/>
          </p:nvPr>
        </p:nvSpPr>
        <p:spPr/>
        <p:txBody>
          <a:bodyPr/>
          <a:lstStyle/>
          <a:p>
            <a:r>
              <a:rPr lang="en-US"/>
              <a:t>A study conducted by McKinsey reports that 20 percent of vehicles globally are expected to come with safety systems within ADAS by 2020, reducing the number of accidents and thus the value of personal auto policies.   </a:t>
            </a:r>
          </a:p>
          <a:p>
            <a:endParaRPr lang="en-US"/>
          </a:p>
        </p:txBody>
      </p:sp>
    </p:spTree>
    <p:extLst>
      <p:ext uri="{BB962C8B-B14F-4D97-AF65-F5344CB8AC3E}">
        <p14:creationId xmlns:p14="http://schemas.microsoft.com/office/powerpoint/2010/main" val="1878739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	   </a:t>
            </a:r>
            <a:r>
              <a:rPr lang="en-US" err="1"/>
              <a:t>Adas</a:t>
            </a:r>
            <a:r>
              <a:rPr lang="en-US"/>
              <a:t> will lead to road safety</a:t>
            </a:r>
          </a:p>
        </p:txBody>
      </p:sp>
      <p:pic>
        <p:nvPicPr>
          <p:cNvPr id="2050" name="Picture 2" descr="creen Shot 2017-03-30 at 6.11.31 PM.pn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210027" y="2097088"/>
            <a:ext cx="7137173" cy="4026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2384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7390" y="1690688"/>
            <a:ext cx="11497220" cy="4204786"/>
          </a:xfrm>
        </p:spPr>
      </p:pic>
    </p:spTree>
    <p:extLst>
      <p:ext uri="{BB962C8B-B14F-4D97-AF65-F5344CB8AC3E}">
        <p14:creationId xmlns:p14="http://schemas.microsoft.com/office/powerpoint/2010/main" val="525019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long do insurer’s have? </a:t>
            </a:r>
          </a:p>
        </p:txBody>
      </p:sp>
      <p:cxnSp>
        <p:nvCxnSpPr>
          <p:cNvPr id="5" name="Straight Connector 4"/>
          <p:cNvCxnSpPr/>
          <p:nvPr/>
        </p:nvCxnSpPr>
        <p:spPr>
          <a:xfrm flipV="1">
            <a:off x="1782501" y="4340505"/>
            <a:ext cx="8503920" cy="0"/>
          </a:xfrm>
          <a:prstGeom prst="line">
            <a:avLst/>
          </a:prstGeom>
        </p:spPr>
        <p:style>
          <a:lnRef idx="1">
            <a:schemeClr val="dk1"/>
          </a:lnRef>
          <a:fillRef idx="0">
            <a:schemeClr val="dk1"/>
          </a:fillRef>
          <a:effectRef idx="0">
            <a:schemeClr val="dk1"/>
          </a:effectRef>
          <a:fontRef idx="minor">
            <a:schemeClr val="tx1"/>
          </a:fontRef>
        </p:style>
      </p:cxnSp>
      <p:sp>
        <p:nvSpPr>
          <p:cNvPr id="6" name="TextBox 5"/>
          <p:cNvSpPr txBox="1"/>
          <p:nvPr/>
        </p:nvSpPr>
        <p:spPr>
          <a:xfrm>
            <a:off x="1141413" y="2963119"/>
            <a:ext cx="2847373" cy="923330"/>
          </a:xfrm>
          <a:prstGeom prst="rect">
            <a:avLst/>
          </a:prstGeom>
          <a:noFill/>
        </p:spPr>
        <p:txBody>
          <a:bodyPr wrap="square" rtlCol="0">
            <a:spAutoFit/>
          </a:bodyPr>
          <a:lstStyle/>
          <a:p>
            <a:r>
              <a:rPr lang="en-US"/>
              <a:t>1930’s:</a:t>
            </a:r>
          </a:p>
          <a:p>
            <a:r>
              <a:rPr lang="en-US"/>
              <a:t>Seatbelts are first put into cars during manufacturing</a:t>
            </a:r>
          </a:p>
        </p:txBody>
      </p:sp>
      <p:sp>
        <p:nvSpPr>
          <p:cNvPr id="7" name="TextBox 6"/>
          <p:cNvSpPr txBox="1"/>
          <p:nvPr/>
        </p:nvSpPr>
        <p:spPr>
          <a:xfrm>
            <a:off x="4641448" y="2338086"/>
            <a:ext cx="2639028" cy="1477328"/>
          </a:xfrm>
          <a:prstGeom prst="rect">
            <a:avLst/>
          </a:prstGeom>
          <a:noFill/>
        </p:spPr>
        <p:txBody>
          <a:bodyPr wrap="square" rtlCol="0">
            <a:spAutoFit/>
          </a:bodyPr>
          <a:lstStyle/>
          <a:p>
            <a:r>
              <a:rPr lang="en-US"/>
              <a:t>1959: The Three-point seatbelt is designed and patented, proving more safe and effective than previous designs </a:t>
            </a:r>
          </a:p>
        </p:txBody>
      </p:sp>
      <p:sp>
        <p:nvSpPr>
          <p:cNvPr id="8" name="TextBox 7"/>
          <p:cNvSpPr txBox="1"/>
          <p:nvPr/>
        </p:nvSpPr>
        <p:spPr>
          <a:xfrm>
            <a:off x="7095281" y="2132123"/>
            <a:ext cx="2528444" cy="1754326"/>
          </a:xfrm>
          <a:prstGeom prst="rect">
            <a:avLst/>
          </a:prstGeom>
          <a:noFill/>
        </p:spPr>
        <p:txBody>
          <a:bodyPr wrap="square" rtlCol="0">
            <a:spAutoFit/>
          </a:bodyPr>
          <a:lstStyle/>
          <a:p>
            <a:r>
              <a:rPr lang="en-US"/>
              <a:t>1972: The Federal Government requires three-point seatbelts to be installed at manufacturing of every car. </a:t>
            </a:r>
          </a:p>
        </p:txBody>
      </p:sp>
      <p:sp>
        <p:nvSpPr>
          <p:cNvPr id="9" name="TextBox 8"/>
          <p:cNvSpPr txBox="1"/>
          <p:nvPr/>
        </p:nvSpPr>
        <p:spPr>
          <a:xfrm>
            <a:off x="9468091" y="2338086"/>
            <a:ext cx="2118167" cy="1477328"/>
          </a:xfrm>
          <a:prstGeom prst="rect">
            <a:avLst/>
          </a:prstGeom>
          <a:noFill/>
        </p:spPr>
        <p:txBody>
          <a:bodyPr wrap="square" rtlCol="0">
            <a:spAutoFit/>
          </a:bodyPr>
          <a:lstStyle/>
          <a:p>
            <a:r>
              <a:rPr lang="en-US"/>
              <a:t>1984: New York becomes the first state to require the wearing of seatbelts while driving. </a:t>
            </a:r>
          </a:p>
        </p:txBody>
      </p:sp>
      <p:cxnSp>
        <p:nvCxnSpPr>
          <p:cNvPr id="11" name="Straight Connector 10"/>
          <p:cNvCxnSpPr/>
          <p:nvPr/>
        </p:nvCxnSpPr>
        <p:spPr>
          <a:xfrm>
            <a:off x="2025570" y="3886449"/>
            <a:ext cx="0" cy="454056"/>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10152927" y="3886449"/>
            <a:ext cx="0" cy="454056"/>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7886218" y="3928014"/>
            <a:ext cx="0" cy="454056"/>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5364867" y="3886449"/>
            <a:ext cx="0" cy="454056"/>
          </a:xfrm>
          <a:prstGeom prst="line">
            <a:avLst/>
          </a:prstGeom>
        </p:spPr>
        <p:style>
          <a:lnRef idx="1">
            <a:schemeClr val="dk1"/>
          </a:lnRef>
          <a:fillRef idx="0">
            <a:schemeClr val="dk1"/>
          </a:fillRef>
          <a:effectRef idx="0">
            <a:schemeClr val="dk1"/>
          </a:effectRef>
          <a:fontRef idx="minor">
            <a:schemeClr val="tx1"/>
          </a:fontRef>
        </p:style>
      </p:cxnSp>
      <p:sp>
        <p:nvSpPr>
          <p:cNvPr id="16" name="TextBox 15"/>
          <p:cNvSpPr txBox="1"/>
          <p:nvPr/>
        </p:nvSpPr>
        <p:spPr>
          <a:xfrm>
            <a:off x="1782501" y="5092861"/>
            <a:ext cx="5660021" cy="923330"/>
          </a:xfrm>
          <a:prstGeom prst="rect">
            <a:avLst/>
          </a:prstGeom>
          <a:noFill/>
        </p:spPr>
        <p:txBody>
          <a:bodyPr wrap="square" rtlCol="0">
            <a:spAutoFit/>
          </a:bodyPr>
          <a:lstStyle/>
          <a:p>
            <a:r>
              <a:rPr lang="en-US"/>
              <a:t>How will ADAS’s like Forward Collision Avoidance factor in over time? When will these driver safety features be required in all vehicles? </a:t>
            </a:r>
          </a:p>
        </p:txBody>
      </p:sp>
    </p:spTree>
    <p:extLst>
      <p:ext uri="{BB962C8B-B14F-4D97-AF65-F5344CB8AC3E}">
        <p14:creationId xmlns:p14="http://schemas.microsoft.com/office/powerpoint/2010/main" val="202998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1"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1" nodeType="with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build="allAtOnce"/>
      <p:bldP spid="7" grpId="1" build="allAtOnce"/>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Opportunities for insurers rising from tech changes</a:t>
            </a:r>
          </a:p>
        </p:txBody>
      </p:sp>
      <p:sp>
        <p:nvSpPr>
          <p:cNvPr id="3" name="Content Placeholder 2"/>
          <p:cNvSpPr>
            <a:spLocks noGrp="1"/>
          </p:cNvSpPr>
          <p:nvPr>
            <p:ph idx="1"/>
          </p:nvPr>
        </p:nvSpPr>
        <p:spPr/>
        <p:txBody>
          <a:bodyPr/>
          <a:lstStyle/>
          <a:p>
            <a:r>
              <a:rPr lang="en-US" dirty="0"/>
              <a:t>Connected ADAS will give insurers resources to enhance profits and cut underwriting costs. </a:t>
            </a:r>
          </a:p>
          <a:p>
            <a:r>
              <a:rPr lang="en-US" b="1" dirty="0"/>
              <a:t>Usage-Based Insurance</a:t>
            </a:r>
          </a:p>
        </p:txBody>
      </p:sp>
    </p:spTree>
    <p:extLst>
      <p:ext uri="{BB962C8B-B14F-4D97-AF65-F5344CB8AC3E}">
        <p14:creationId xmlns:p14="http://schemas.microsoft.com/office/powerpoint/2010/main" val="667303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Threat of New Entrants</a:t>
            </a:r>
          </a:p>
        </p:txBody>
      </p:sp>
      <p:sp>
        <p:nvSpPr>
          <p:cNvPr id="5" name="Content Placeholder 4"/>
          <p:cNvSpPr>
            <a:spLocks noGrp="1"/>
          </p:cNvSpPr>
          <p:nvPr>
            <p:ph sz="half" idx="1"/>
          </p:nvPr>
        </p:nvSpPr>
        <p:spPr/>
        <p:txBody>
          <a:bodyPr/>
          <a:lstStyle/>
          <a:p>
            <a:r>
              <a:rPr lang="en-US"/>
              <a:t>Competition vs. teamwork between sectors</a:t>
            </a:r>
          </a:p>
          <a:p>
            <a:r>
              <a:rPr lang="en-US"/>
              <a:t>Possible Competitors:</a:t>
            </a:r>
          </a:p>
          <a:p>
            <a:pPr lvl="1"/>
            <a:r>
              <a:rPr lang="en-US"/>
              <a:t>Software development Companies</a:t>
            </a:r>
          </a:p>
          <a:p>
            <a:pPr lvl="1"/>
            <a:r>
              <a:rPr lang="en-US"/>
              <a:t>Automakers</a:t>
            </a:r>
          </a:p>
          <a:p>
            <a:pPr lvl="1"/>
            <a:r>
              <a:rPr lang="en-US"/>
              <a:t>Auto Parts Manufacturers</a:t>
            </a:r>
          </a:p>
          <a:p>
            <a:pPr lvl="1"/>
            <a:r>
              <a:rPr lang="en-US"/>
              <a:t>Car Dealerships</a:t>
            </a:r>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60183" y="1825625"/>
            <a:ext cx="5931817" cy="2957506"/>
          </a:xfrm>
        </p:spPr>
      </p:pic>
      <p:sp>
        <p:nvSpPr>
          <p:cNvPr id="8" name="TextBox 7"/>
          <p:cNvSpPr txBox="1"/>
          <p:nvPr/>
        </p:nvSpPr>
        <p:spPr>
          <a:xfrm>
            <a:off x="9572626" y="6488668"/>
            <a:ext cx="2243138" cy="369332"/>
          </a:xfrm>
          <a:prstGeom prst="rect">
            <a:avLst/>
          </a:prstGeom>
          <a:noFill/>
        </p:spPr>
        <p:txBody>
          <a:bodyPr wrap="square" rtlCol="0">
            <a:spAutoFit/>
          </a:bodyPr>
          <a:lstStyle/>
          <a:p>
            <a:r>
              <a:rPr lang="en-US" u="sng">
                <a:solidFill>
                  <a:srgbClr val="0070C0"/>
                </a:solidFill>
              </a:rPr>
              <a:t>kpmg.com/insurance</a:t>
            </a:r>
          </a:p>
        </p:txBody>
      </p:sp>
    </p:spTree>
    <p:extLst>
      <p:ext uri="{BB962C8B-B14F-4D97-AF65-F5344CB8AC3E}">
        <p14:creationId xmlns:p14="http://schemas.microsoft.com/office/powerpoint/2010/main" val="1674062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self driving cars will affect the insurance industry in the long term? </a:t>
            </a:r>
          </a:p>
        </p:txBody>
      </p:sp>
      <p:sp>
        <p:nvSpPr>
          <p:cNvPr id="3" name="Content Placeholder 2"/>
          <p:cNvSpPr>
            <a:spLocks noGrp="1"/>
          </p:cNvSpPr>
          <p:nvPr>
            <p:ph idx="1"/>
          </p:nvPr>
        </p:nvSpPr>
        <p:spPr/>
        <p:txBody>
          <a:bodyPr>
            <a:normAutofit/>
          </a:bodyPr>
          <a:lstStyle/>
          <a:p>
            <a:r>
              <a:rPr lang="en-US"/>
              <a:t>Personal Auto Risk for driver                 Product Liability Risk for manufacturer</a:t>
            </a:r>
          </a:p>
          <a:p>
            <a:endParaRPr lang="en-US"/>
          </a:p>
          <a:p>
            <a:endParaRPr lang="en-US"/>
          </a:p>
          <a:p>
            <a:r>
              <a:rPr lang="en-US"/>
              <a:t>  By 2035, the McKinsey report suggests personal auto premiums will fall 25%, and personal auto underwriting profits could decline up to 40% because of semi/fully autonomous vehicles. </a:t>
            </a:r>
          </a:p>
        </p:txBody>
      </p:sp>
      <p:cxnSp>
        <p:nvCxnSpPr>
          <p:cNvPr id="5" name="Straight Arrow Connector 4"/>
          <p:cNvCxnSpPr/>
          <p:nvPr/>
        </p:nvCxnSpPr>
        <p:spPr>
          <a:xfrm flipV="1">
            <a:off x="4977113" y="2558005"/>
            <a:ext cx="1296365" cy="0"/>
          </a:xfrm>
          <a:prstGeom prst="straightConnector1">
            <a:avLst/>
          </a:prstGeom>
          <a:ln>
            <a:solidFill>
              <a:schemeClr val="bg1"/>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46514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 y="0"/>
            <a:ext cx="11430000" cy="1325563"/>
          </a:xfrm>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120" y="1325563"/>
            <a:ext cx="10515600" cy="4951650"/>
          </a:xfrm>
          <a:prstGeom prst="rect">
            <a:avLst/>
          </a:prstGeom>
        </p:spPr>
      </p:pic>
    </p:spTree>
    <p:extLst>
      <p:ext uri="{BB962C8B-B14F-4D97-AF65-F5344CB8AC3E}">
        <p14:creationId xmlns:p14="http://schemas.microsoft.com/office/powerpoint/2010/main" val="1002005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4800"/>
              <a:t>Legal Issues</a:t>
            </a:r>
          </a:p>
        </p:txBody>
      </p:sp>
      <p:sp>
        <p:nvSpPr>
          <p:cNvPr id="7" name="Content Placeholder 6"/>
          <p:cNvSpPr>
            <a:spLocks noGrp="1"/>
          </p:cNvSpPr>
          <p:nvPr>
            <p:ph sz="half" idx="1"/>
          </p:nvPr>
        </p:nvSpPr>
        <p:spPr/>
        <p:txBody>
          <a:bodyPr/>
          <a:lstStyle/>
          <a:p>
            <a:r>
              <a:rPr lang="en-US"/>
              <a:t>Transition of Fault</a:t>
            </a:r>
          </a:p>
          <a:p>
            <a:r>
              <a:rPr lang="en-US"/>
              <a:t>Legal Impact</a:t>
            </a:r>
          </a:p>
          <a:p>
            <a:r>
              <a:rPr lang="en-US"/>
              <a:t>Setting Precedence </a:t>
            </a:r>
          </a:p>
          <a:p>
            <a:endParaRPr lang="en-US"/>
          </a:p>
        </p:txBody>
      </p:sp>
      <p:pic>
        <p:nvPicPr>
          <p:cNvPr id="1026" name="Picture 2" descr="Legal System impact.PNG"/>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r="23774"/>
          <a:stretch/>
        </p:blipFill>
        <p:spPr bwMode="auto">
          <a:xfrm>
            <a:off x="4772067" y="1102353"/>
            <a:ext cx="7060705" cy="468884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889358" y="6507126"/>
            <a:ext cx="4302642" cy="253916"/>
          </a:xfrm>
          <a:prstGeom prst="rect">
            <a:avLst/>
          </a:prstGeom>
          <a:noFill/>
        </p:spPr>
        <p:txBody>
          <a:bodyPr wrap="square" rtlCol="0">
            <a:spAutoFit/>
          </a:bodyPr>
          <a:lstStyle/>
          <a:p>
            <a:pPr defTabSz="914400"/>
            <a:r>
              <a:rPr lang="en-US" sz="1050" u="sng">
                <a:solidFill>
                  <a:prstClr val="black"/>
                </a:solidFill>
                <a:hlinkClick r:id="rId4"/>
              </a:rPr>
              <a:t>https://drive.google.com/open?id=0B7m_AKfavPPBcDdDajY1bHNZM0E</a:t>
            </a:r>
            <a:endParaRPr lang="en-US" sz="1050">
              <a:solidFill>
                <a:prstClr val="black"/>
              </a:solidFill>
            </a:endParaRPr>
          </a:p>
        </p:txBody>
      </p:sp>
    </p:spTree>
    <p:extLst>
      <p:ext uri="{BB962C8B-B14F-4D97-AF65-F5344CB8AC3E}">
        <p14:creationId xmlns:p14="http://schemas.microsoft.com/office/powerpoint/2010/main" val="8722867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Commercial Implications</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56200" y="1008975"/>
            <a:ext cx="5891213" cy="4365388"/>
          </a:xfrm>
        </p:spPr>
      </p:pic>
      <p:sp>
        <p:nvSpPr>
          <p:cNvPr id="6" name="Text Placeholder 5"/>
          <p:cNvSpPr>
            <a:spLocks noGrp="1"/>
          </p:cNvSpPr>
          <p:nvPr>
            <p:ph type="body" sz="half" idx="2"/>
          </p:nvPr>
        </p:nvSpPr>
        <p:spPr/>
        <p:txBody>
          <a:bodyPr>
            <a:normAutofit fontScale="85000" lnSpcReduction="10000"/>
          </a:bodyPr>
          <a:lstStyle/>
          <a:p>
            <a:pPr marL="285750" indent="-285750">
              <a:buFont typeface="Arial" panose="020B0604020202020204" pitchFamily="34" charset="0"/>
              <a:buChar char="•"/>
            </a:pPr>
            <a:r>
              <a:rPr lang="en-US" sz="2000"/>
              <a:t>Stages might coexist for 10-15 years</a:t>
            </a:r>
          </a:p>
          <a:p>
            <a:pPr marL="285750" indent="-285750">
              <a:buFont typeface="Arial" panose="020B0604020202020204" pitchFamily="34" charset="0"/>
              <a:buChar char="•"/>
            </a:pPr>
            <a:endParaRPr lang="en-US" sz="2000"/>
          </a:p>
          <a:p>
            <a:pPr marL="342900" indent="-342900">
              <a:buFont typeface="+mj-lt"/>
              <a:buAutoNum type="arabicPeriod"/>
            </a:pPr>
            <a:r>
              <a:rPr lang="en-US" sz="2000"/>
              <a:t>Private ownership remains the norm</a:t>
            </a:r>
          </a:p>
          <a:p>
            <a:pPr marL="342900" indent="-342900">
              <a:buFont typeface="+mj-lt"/>
              <a:buAutoNum type="arabicPeriod"/>
            </a:pPr>
            <a:r>
              <a:rPr lang="en-US" sz="2000"/>
              <a:t>Ridesharing focused on point-to-point transportation</a:t>
            </a:r>
          </a:p>
          <a:p>
            <a:pPr marL="342900" indent="-342900">
              <a:buFont typeface="+mj-lt"/>
              <a:buAutoNum type="arabicPeriod"/>
            </a:pPr>
            <a:r>
              <a:rPr lang="en-US" sz="2000"/>
              <a:t>Private ownership of AV’s fueled by V2X capabilities</a:t>
            </a:r>
          </a:p>
          <a:p>
            <a:pPr marL="342900" indent="-342900">
              <a:buFont typeface="+mj-lt"/>
              <a:buAutoNum type="arabicPeriod"/>
            </a:pPr>
            <a:r>
              <a:rPr lang="en-US" sz="2000"/>
              <a:t>Convergence of autonomous and vehicle-sharing trends</a:t>
            </a:r>
          </a:p>
          <a:p>
            <a:pPr marL="342900" indent="-342900">
              <a:buFont typeface="+mj-lt"/>
              <a:buAutoNum type="arabicPeriod"/>
            </a:pPr>
            <a:endParaRPr lang="en-US" sz="2000"/>
          </a:p>
        </p:txBody>
      </p:sp>
    </p:spTree>
    <p:extLst>
      <p:ext uri="{BB962C8B-B14F-4D97-AF65-F5344CB8AC3E}">
        <p14:creationId xmlns:p14="http://schemas.microsoft.com/office/powerpoint/2010/main" val="700149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Our team </a:t>
            </a:r>
          </a:p>
        </p:txBody>
      </p:sp>
      <p:sp>
        <p:nvSpPr>
          <p:cNvPr id="3" name="Content Placeholder 2"/>
          <p:cNvSpPr>
            <a:spLocks noGrp="1"/>
          </p:cNvSpPr>
          <p:nvPr>
            <p:ph idx="1"/>
          </p:nvPr>
        </p:nvSpPr>
        <p:spPr/>
        <p:txBody>
          <a:bodyPr vert="horz" lIns="91440" tIns="45720" rIns="91440" bIns="45720" rtlCol="0" anchor="t">
            <a:normAutofit fontScale="92500" lnSpcReduction="10000"/>
          </a:bodyPr>
          <a:lstStyle/>
          <a:p>
            <a:pPr marL="0" indent="0">
              <a:buNone/>
            </a:pPr>
            <a:r>
              <a:rPr lang="en-US" dirty="0">
                <a:solidFill>
                  <a:srgbClr val="FFFFFF"/>
                </a:solidFill>
                <a:latin typeface="Tw Cen MT"/>
              </a:rPr>
              <a:t>Sara </a:t>
            </a:r>
            <a:r>
              <a:rPr lang="en-US" dirty="0" err="1">
                <a:solidFill>
                  <a:srgbClr val="FFFFFF"/>
                </a:solidFill>
                <a:latin typeface="Tw Cen MT"/>
              </a:rPr>
              <a:t>Ploch</a:t>
            </a:r>
            <a:endParaRPr lang="en-US" dirty="0">
              <a:solidFill>
                <a:srgbClr val="FFFFFF"/>
              </a:solidFill>
              <a:latin typeface="Tw Cen MT"/>
            </a:endParaRPr>
          </a:p>
          <a:p>
            <a:pPr marL="0" indent="0">
              <a:buNone/>
            </a:pPr>
            <a:r>
              <a:rPr lang="en-US" dirty="0">
                <a:solidFill>
                  <a:srgbClr val="FFFFFF"/>
                </a:solidFill>
                <a:latin typeface="Tw Cen MT"/>
              </a:rPr>
              <a:t>Bethany </a:t>
            </a:r>
            <a:r>
              <a:rPr lang="en-US" dirty="0" err="1">
                <a:solidFill>
                  <a:srgbClr val="FFFFFF"/>
                </a:solidFill>
                <a:latin typeface="Tw Cen MT"/>
              </a:rPr>
              <a:t>Gschwind</a:t>
            </a:r>
            <a:endParaRPr lang="en-US" dirty="0">
              <a:solidFill>
                <a:srgbClr val="FFFFFF"/>
              </a:solidFill>
              <a:latin typeface="Tw Cen MT"/>
            </a:endParaRPr>
          </a:p>
          <a:p>
            <a:pPr marL="0" indent="0">
              <a:buNone/>
            </a:pPr>
            <a:r>
              <a:rPr lang="en-US" dirty="0">
                <a:solidFill>
                  <a:srgbClr val="FFFFFF"/>
                </a:solidFill>
                <a:latin typeface="Tw Cen MT"/>
              </a:rPr>
              <a:t>Thomas Sussman</a:t>
            </a:r>
          </a:p>
          <a:p>
            <a:pPr marL="0" indent="0">
              <a:buNone/>
            </a:pPr>
            <a:r>
              <a:rPr lang="en-US" dirty="0" err="1">
                <a:solidFill>
                  <a:srgbClr val="FFFFFF"/>
                </a:solidFill>
                <a:latin typeface="Tw Cen MT"/>
              </a:rPr>
              <a:t>Ovidijus</a:t>
            </a:r>
            <a:r>
              <a:rPr lang="en-US" dirty="0">
                <a:solidFill>
                  <a:srgbClr val="FFFFFF"/>
                </a:solidFill>
                <a:latin typeface="Tw Cen MT"/>
              </a:rPr>
              <a:t> </a:t>
            </a:r>
            <a:r>
              <a:rPr lang="en-US" dirty="0" err="1">
                <a:solidFill>
                  <a:srgbClr val="FFFFFF"/>
                </a:solidFill>
                <a:latin typeface="Tw Cen MT"/>
              </a:rPr>
              <a:t>Riauba</a:t>
            </a:r>
            <a:endParaRPr lang="en-US" dirty="0">
              <a:solidFill>
                <a:srgbClr val="FFFFFF"/>
              </a:solidFill>
              <a:latin typeface="Tw Cen MT"/>
            </a:endParaRPr>
          </a:p>
          <a:p>
            <a:pPr marL="0" indent="0">
              <a:buNone/>
            </a:pPr>
            <a:r>
              <a:rPr lang="en-US" dirty="0" err="1">
                <a:solidFill>
                  <a:srgbClr val="FFFFFF"/>
                </a:solidFill>
                <a:latin typeface="Tw Cen MT"/>
              </a:rPr>
              <a:t>Geovane</a:t>
            </a:r>
            <a:r>
              <a:rPr lang="en-US" dirty="0">
                <a:solidFill>
                  <a:srgbClr val="FFFFFF"/>
                </a:solidFill>
                <a:latin typeface="Tw Cen MT"/>
              </a:rPr>
              <a:t> Rivas </a:t>
            </a:r>
          </a:p>
          <a:p>
            <a:pPr marL="0" indent="0">
              <a:buNone/>
            </a:pPr>
            <a:endParaRPr lang="en-US" dirty="0">
              <a:solidFill>
                <a:srgbClr val="FFFFFF"/>
              </a:solidFill>
              <a:latin typeface="Tw Cen MT"/>
            </a:endParaRPr>
          </a:p>
          <a:p>
            <a:pPr marL="0" indent="0">
              <a:buNone/>
            </a:pPr>
            <a:r>
              <a:rPr lang="en-US" dirty="0">
                <a:solidFill>
                  <a:srgbClr val="FFFFFF"/>
                </a:solidFill>
                <a:latin typeface="Tw Cen MT"/>
              </a:rPr>
              <a:t>Faculty Advisor: Daniel </a:t>
            </a:r>
            <a:r>
              <a:rPr lang="en-US" dirty="0" err="1">
                <a:solidFill>
                  <a:srgbClr val="FFFFFF"/>
                </a:solidFill>
                <a:latin typeface="Tw Cen MT"/>
              </a:rPr>
              <a:t>Engler</a:t>
            </a:r>
            <a:r>
              <a:rPr lang="en-US" dirty="0">
                <a:solidFill>
                  <a:srgbClr val="FFFFFF"/>
                </a:solidFill>
                <a:latin typeface="Tw Cen MT"/>
              </a:rPr>
              <a:t> </a:t>
            </a:r>
          </a:p>
        </p:txBody>
      </p:sp>
    </p:spTree>
    <p:extLst>
      <p:ext uri="{BB962C8B-B14F-4D97-AF65-F5344CB8AC3E}">
        <p14:creationId xmlns:p14="http://schemas.microsoft.com/office/powerpoint/2010/main" val="9928175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Consumer Adoption</a:t>
            </a:r>
          </a:p>
        </p:txBody>
      </p:sp>
      <p:pic>
        <p:nvPicPr>
          <p:cNvPr id="6" name="Content Placeholder 5" descr="willingness not to pay for self drive.PNG"/>
          <p:cNvPicPr>
            <a:picLocks noGrp="1" noChangeAspect="1"/>
          </p:cNvPicPr>
          <p:nvPr>
            <p:ph idx="1"/>
          </p:nvPr>
        </p:nvPicPr>
        <p:blipFill>
          <a:blip r:embed="rId3"/>
          <a:stretch>
            <a:fillRect/>
          </a:stretch>
        </p:blipFill>
        <p:spPr>
          <a:xfrm>
            <a:off x="5344895" y="1228725"/>
            <a:ext cx="5486919" cy="1440459"/>
          </a:xfrm>
        </p:spPr>
      </p:pic>
      <p:sp>
        <p:nvSpPr>
          <p:cNvPr id="4" name="Text Placeholder 3"/>
          <p:cNvSpPr>
            <a:spLocks noGrp="1"/>
          </p:cNvSpPr>
          <p:nvPr>
            <p:ph type="body" sz="half" idx="2"/>
          </p:nvPr>
        </p:nvSpPr>
        <p:spPr/>
        <p:txBody>
          <a:bodyPr vert="horz" lIns="91440" tIns="45720" rIns="91440" bIns="45720" rtlCol="0" anchor="t">
            <a:normAutofit/>
          </a:bodyPr>
          <a:lstStyle/>
          <a:p>
            <a:r>
              <a:rPr lang="en-US" sz="3200"/>
              <a:t>Generation Gaps</a:t>
            </a:r>
          </a:p>
          <a:p>
            <a:pPr marL="457200" indent="-457200">
              <a:buFont typeface="Arial" panose="020B0604020202020204" pitchFamily="34" charset="0"/>
              <a:buChar char="•"/>
            </a:pPr>
            <a:r>
              <a:rPr lang="en-US" sz="3200"/>
              <a:t>Interest in full-self drive</a:t>
            </a:r>
          </a:p>
          <a:p>
            <a:pPr marL="457200" indent="-457200">
              <a:buFont typeface="Arial" panose="020B0604020202020204" pitchFamily="34" charset="0"/>
              <a:buChar char="•"/>
            </a:pPr>
            <a:r>
              <a:rPr lang="en-US" sz="3200"/>
              <a:t>Willingness to Pay</a:t>
            </a:r>
          </a:p>
          <a:p>
            <a:pPr marL="457200" indent="-457200">
              <a:buFont typeface="Arial" panose="020B0604020202020204" pitchFamily="34" charset="0"/>
              <a:buChar char="•"/>
            </a:pPr>
            <a:r>
              <a:rPr lang="en-US" sz="3200"/>
              <a:t>Vehicle Ownership</a:t>
            </a:r>
          </a:p>
          <a:p>
            <a:pPr marL="457200" indent="-457200">
              <a:buFont typeface="Arial" panose="020B0604020202020204" pitchFamily="34" charset="0"/>
              <a:buChar char="•"/>
            </a:pPr>
            <a:endParaRPr lang="en-US" sz="3200"/>
          </a:p>
        </p:txBody>
      </p:sp>
      <p:pic>
        <p:nvPicPr>
          <p:cNvPr id="5" name="Picture 4"/>
          <p:cNvPicPr>
            <a:picLocks noChangeAspect="1"/>
          </p:cNvPicPr>
          <p:nvPr/>
        </p:nvPicPr>
        <p:blipFill>
          <a:blip r:embed="rId4"/>
          <a:stretch>
            <a:fillRect/>
          </a:stretch>
        </p:blipFill>
        <p:spPr>
          <a:xfrm>
            <a:off x="4999837" y="3067050"/>
            <a:ext cx="6161552" cy="2877744"/>
          </a:xfrm>
          <a:prstGeom prst="rect">
            <a:avLst/>
          </a:prstGeom>
        </p:spPr>
      </p:pic>
    </p:spTree>
    <p:extLst>
      <p:ext uri="{BB962C8B-B14F-4D97-AF65-F5344CB8AC3E}">
        <p14:creationId xmlns:p14="http://schemas.microsoft.com/office/powerpoint/2010/main" val="13844977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Consumer Adoption</a:t>
            </a:r>
          </a:p>
        </p:txBody>
      </p:sp>
      <p:pic>
        <p:nvPicPr>
          <p:cNvPr id="5" name="Picture Placeholder 4" descr="geographical differences.png"/>
          <p:cNvPicPr>
            <a:picLocks noGrp="1" noChangeAspect="1"/>
          </p:cNvPicPr>
          <p:nvPr>
            <p:ph type="pic" idx="1"/>
          </p:nvPr>
        </p:nvPicPr>
        <p:blipFill>
          <a:blip r:embed="rId3"/>
          <a:srcRect t="8685" b="8685"/>
          <a:stretch>
            <a:fillRect/>
          </a:stretch>
        </p:blipFill>
        <p:spPr/>
      </p:pic>
      <p:sp>
        <p:nvSpPr>
          <p:cNvPr id="4" name="Text Placeholder 3"/>
          <p:cNvSpPr>
            <a:spLocks noGrp="1"/>
          </p:cNvSpPr>
          <p:nvPr>
            <p:ph type="body" sz="half" idx="2"/>
          </p:nvPr>
        </p:nvSpPr>
        <p:spPr/>
        <p:txBody>
          <a:bodyPr vert="horz" lIns="91440" tIns="45720" rIns="91440" bIns="45720" rtlCol="0" anchor="t">
            <a:normAutofit/>
          </a:bodyPr>
          <a:lstStyle/>
          <a:p>
            <a:r>
              <a:rPr lang="en-US" sz="2800"/>
              <a:t>Geographical Differences</a:t>
            </a:r>
          </a:p>
          <a:p>
            <a:pPr marL="457200" indent="-457200">
              <a:buFont typeface="Arial" panose="020B0604020202020204" pitchFamily="34" charset="0"/>
              <a:buChar char="•"/>
            </a:pPr>
            <a:r>
              <a:rPr lang="en-US" sz="2800">
                <a:solidFill>
                  <a:srgbClr val="FFFFFF"/>
                </a:solidFill>
                <a:latin typeface="Tw Cen MT"/>
              </a:rPr>
              <a:t>Ridesharing key difference</a:t>
            </a:r>
          </a:p>
          <a:p>
            <a:pPr marL="457200" indent="-457200">
              <a:buFont typeface="Arial" panose="020B0604020202020204" pitchFamily="34" charset="0"/>
              <a:buChar char="•"/>
            </a:pPr>
            <a:r>
              <a:rPr lang="en-US" sz="2800">
                <a:solidFill>
                  <a:srgbClr val="FFFFFF"/>
                </a:solidFill>
                <a:latin typeface="Tw Cen MT"/>
              </a:rPr>
              <a:t>Changing Trends</a:t>
            </a:r>
          </a:p>
          <a:p>
            <a:pPr marL="457200" indent="-457200">
              <a:buFont typeface="Arial" panose="020B0604020202020204" pitchFamily="34" charset="0"/>
              <a:buChar char="•"/>
            </a:pPr>
            <a:r>
              <a:rPr lang="en-US" sz="2800">
                <a:solidFill>
                  <a:srgbClr val="FFFFFF"/>
                </a:solidFill>
                <a:latin typeface="Tw Cen MT"/>
              </a:rPr>
              <a:t>MaaS</a:t>
            </a:r>
          </a:p>
        </p:txBody>
      </p:sp>
    </p:spTree>
    <p:extLst>
      <p:ext uri="{BB962C8B-B14F-4D97-AF65-F5344CB8AC3E}">
        <p14:creationId xmlns:p14="http://schemas.microsoft.com/office/powerpoint/2010/main" val="41968567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Consumer Adoption - Safety</a:t>
            </a:r>
          </a:p>
        </p:txBody>
      </p:sp>
      <p:sp>
        <p:nvSpPr>
          <p:cNvPr id="3" name="Content Placeholder 2"/>
          <p:cNvSpPr>
            <a:spLocks noGrp="1"/>
          </p:cNvSpPr>
          <p:nvPr>
            <p:ph sz="half" idx="1"/>
          </p:nvPr>
        </p:nvSpPr>
        <p:spPr/>
        <p:txBody>
          <a:bodyPr vert="horz" lIns="91440" tIns="45720" rIns="91440" bIns="45720" rtlCol="0" anchor="t">
            <a:normAutofit/>
          </a:bodyPr>
          <a:lstStyle/>
          <a:p>
            <a:r>
              <a:rPr lang="en-US"/>
              <a:t>Full autonomy is not trusted</a:t>
            </a:r>
          </a:p>
          <a:p>
            <a:r>
              <a:rPr lang="en-US"/>
              <a:t>Opportunity for ROI</a:t>
            </a:r>
          </a:p>
          <a:p>
            <a:r>
              <a:rPr lang="en-US"/>
              <a:t>Proportional concern for safety across demographics</a:t>
            </a:r>
          </a:p>
          <a:p>
            <a:endParaRPr lang="en-US"/>
          </a:p>
        </p:txBody>
      </p:sp>
      <p:pic>
        <p:nvPicPr>
          <p:cNvPr id="5" name="Content Placeholder 4" descr="preference of steering wheel and brake graph.PNG"/>
          <p:cNvPicPr>
            <a:picLocks noGrp="1" noChangeAspect="1"/>
          </p:cNvPicPr>
          <p:nvPr>
            <p:ph sz="half" idx="2"/>
          </p:nvPr>
        </p:nvPicPr>
        <p:blipFill>
          <a:blip r:embed="rId3"/>
          <a:stretch>
            <a:fillRect/>
          </a:stretch>
        </p:blipFill>
        <p:spPr>
          <a:xfrm>
            <a:off x="6234918" y="2249488"/>
            <a:ext cx="4749776" cy="3541712"/>
          </a:xfrm>
        </p:spPr>
      </p:pic>
    </p:spTree>
    <p:extLst>
      <p:ext uri="{BB962C8B-B14F-4D97-AF65-F5344CB8AC3E}">
        <p14:creationId xmlns:p14="http://schemas.microsoft.com/office/powerpoint/2010/main" val="25584238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Commercial Promises	</a:t>
            </a:r>
          </a:p>
        </p:txBody>
      </p:sp>
      <p:sp>
        <p:nvSpPr>
          <p:cNvPr id="3" name="Content Placeholder 2"/>
          <p:cNvSpPr>
            <a:spLocks noGrp="1"/>
          </p:cNvSpPr>
          <p:nvPr>
            <p:ph idx="1"/>
          </p:nvPr>
        </p:nvSpPr>
        <p:spPr/>
        <p:txBody>
          <a:bodyPr/>
          <a:lstStyle/>
          <a:p>
            <a:r>
              <a:rPr lang="en-US"/>
              <a:t>Otto and Embark are currently testing trucks on the road</a:t>
            </a:r>
          </a:p>
          <a:p>
            <a:r>
              <a:rPr lang="en-US"/>
              <a:t>There are a mix of driver assist (level 3) and fully autonomous (level 4 or 5) promises for 2021</a:t>
            </a:r>
          </a:p>
          <a:p>
            <a:r>
              <a:rPr lang="en-US"/>
              <a:t>A lot of companies are focused on creating vehicle-on demand fleets for fully autonomous vehicles</a:t>
            </a:r>
          </a:p>
          <a:p>
            <a:r>
              <a:rPr lang="en-US"/>
              <a:t>There are also promises for public transportation that are fully automated. </a:t>
            </a:r>
          </a:p>
        </p:txBody>
      </p:sp>
    </p:spTree>
    <p:extLst>
      <p:ext uri="{BB962C8B-B14F-4D97-AF65-F5344CB8AC3E}">
        <p14:creationId xmlns:p14="http://schemas.microsoft.com/office/powerpoint/2010/main" val="820254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7126" y="142851"/>
            <a:ext cx="4340181" cy="1141703"/>
          </a:xfrm>
        </p:spPr>
        <p:txBody>
          <a:bodyPr/>
          <a:lstStyle/>
          <a:p>
            <a:r>
              <a:rPr lang="en-US"/>
              <a:t>Cause and Effect</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9960" y="950725"/>
            <a:ext cx="8503491" cy="5521326"/>
          </a:xfrm>
          <a:prstGeom prst="rect">
            <a:avLst/>
          </a:prstGeom>
        </p:spPr>
      </p:pic>
    </p:spTree>
    <p:extLst>
      <p:ext uri="{BB962C8B-B14F-4D97-AF65-F5344CB8AC3E}">
        <p14:creationId xmlns:p14="http://schemas.microsoft.com/office/powerpoint/2010/main" val="6664281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sz="half" idx="1"/>
          </p:nvPr>
        </p:nvSpPr>
        <p:spPr/>
        <p:txBody>
          <a:bodyPr/>
          <a:lstStyle/>
          <a:p>
            <a:r>
              <a:rPr lang="en-US" dirty="0"/>
              <a:t>Autonomous Vehicles are happening right now.</a:t>
            </a:r>
          </a:p>
          <a:p>
            <a:endParaRPr lang="en-US" dirty="0"/>
          </a:p>
          <a:p>
            <a:r>
              <a:rPr lang="en-US" dirty="0"/>
              <a:t>Advanced Driver Assistance Systems are making vehicles safer than they have ever been. </a:t>
            </a:r>
          </a:p>
        </p:txBody>
      </p:sp>
      <p:sp>
        <p:nvSpPr>
          <p:cNvPr id="4" name="Content Placeholder 3"/>
          <p:cNvSpPr>
            <a:spLocks noGrp="1"/>
          </p:cNvSpPr>
          <p:nvPr>
            <p:ph sz="half" idx="2"/>
          </p:nvPr>
        </p:nvSpPr>
        <p:spPr/>
        <p:txBody>
          <a:bodyPr/>
          <a:lstStyle/>
          <a:p>
            <a:r>
              <a:rPr lang="en-US" dirty="0"/>
              <a:t>Insurers need to react to the changing technology in automobiles to avoid being left behind in the digital world. </a:t>
            </a:r>
          </a:p>
          <a:p>
            <a:r>
              <a:rPr lang="en-US" dirty="0"/>
              <a:t>Commercial adoption of these vehicles will change our society in major ways. </a:t>
            </a:r>
          </a:p>
        </p:txBody>
      </p:sp>
    </p:spTree>
    <p:extLst>
      <p:ext uri="{BB962C8B-B14F-4D97-AF65-F5344CB8AC3E}">
        <p14:creationId xmlns:p14="http://schemas.microsoft.com/office/powerpoint/2010/main" val="1843510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are autonomous vehicles? </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1413" y="1924083"/>
            <a:ext cx="3812552" cy="2634776"/>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3915" y="1868957"/>
            <a:ext cx="4293222" cy="2745027"/>
          </a:xfrm>
          <a:prstGeom prst="rect">
            <a:avLst/>
          </a:prstGeom>
        </p:spPr>
      </p:pic>
      <p:sp>
        <p:nvSpPr>
          <p:cNvPr id="8" name="Rectangle 7"/>
          <p:cNvSpPr/>
          <p:nvPr/>
        </p:nvSpPr>
        <p:spPr>
          <a:xfrm>
            <a:off x="1141413" y="4941093"/>
            <a:ext cx="7184020" cy="923330"/>
          </a:xfrm>
          <a:prstGeom prst="rect">
            <a:avLst/>
          </a:prstGeom>
        </p:spPr>
        <p:txBody>
          <a:bodyPr wrap="square">
            <a:spAutoFit/>
          </a:bodyPr>
          <a:lstStyle/>
          <a:p>
            <a:r>
              <a:rPr lang="en-US"/>
              <a:t>Merriam Webster Defines automation as the automatic working of a machine, process, or system by mechanical or electronic devices that take the place of humans</a:t>
            </a:r>
          </a:p>
        </p:txBody>
      </p:sp>
    </p:spTree>
    <p:extLst>
      <p:ext uri="{BB962C8B-B14F-4D97-AF65-F5344CB8AC3E}">
        <p14:creationId xmlns:p14="http://schemas.microsoft.com/office/powerpoint/2010/main" val="1160367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autonomous technology in vehicles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764" y="2249487"/>
            <a:ext cx="3644900" cy="22225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7672" y="2238247"/>
            <a:ext cx="4060825" cy="222250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5505" y="2215895"/>
            <a:ext cx="3821906" cy="223374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5764" y="4483100"/>
            <a:ext cx="3644900" cy="210820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32702" y="4449635"/>
            <a:ext cx="3357773" cy="2229771"/>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90474" y="4449634"/>
            <a:ext cx="4220397" cy="2229771"/>
          </a:xfrm>
          <a:prstGeom prst="rect">
            <a:avLst/>
          </a:prstGeom>
        </p:spPr>
      </p:pic>
    </p:spTree>
    <p:extLst>
      <p:ext uri="{BB962C8B-B14F-4D97-AF65-F5344CB8AC3E}">
        <p14:creationId xmlns:p14="http://schemas.microsoft.com/office/powerpoint/2010/main" val="861581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23186"/>
          </a:xfrm>
        </p:spPr>
      </p:pic>
    </p:spTree>
    <p:extLst>
      <p:ext uri="{BB962C8B-B14F-4D97-AF65-F5344CB8AC3E}">
        <p14:creationId xmlns:p14="http://schemas.microsoft.com/office/powerpoint/2010/main" val="1946483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Where are we now?</a:t>
            </a:r>
          </a:p>
        </p:txBody>
      </p:sp>
      <p:sp>
        <p:nvSpPr>
          <p:cNvPr id="3" name="Content Placeholder 2"/>
          <p:cNvSpPr>
            <a:spLocks noGrp="1"/>
          </p:cNvSpPr>
          <p:nvPr>
            <p:ph idx="1"/>
          </p:nvPr>
        </p:nvSpPr>
        <p:spPr>
          <a:xfrm>
            <a:off x="1141412" y="2097088"/>
            <a:ext cx="9905999" cy="3541714"/>
          </a:xfrm>
        </p:spPr>
        <p:txBody>
          <a:bodyPr>
            <a:normAutofit lnSpcReduction="10000"/>
          </a:bodyPr>
          <a:lstStyle/>
          <a:p>
            <a:r>
              <a:rPr lang="en-US"/>
              <a:t>ADAS </a:t>
            </a:r>
            <a:r>
              <a:rPr lang="mr-IN"/>
              <a:t>–</a:t>
            </a:r>
            <a:r>
              <a:rPr lang="en-US"/>
              <a:t> systems designed to help the driver in basic driving functions. </a:t>
            </a:r>
          </a:p>
          <a:p>
            <a:r>
              <a:rPr lang="en-US"/>
              <a:t>Examples of ADAS:</a:t>
            </a:r>
          </a:p>
          <a:p>
            <a:r>
              <a:rPr lang="en-US" sz="1600"/>
              <a:t>Forward Collision Avoidance</a:t>
            </a:r>
          </a:p>
          <a:p>
            <a:r>
              <a:rPr lang="en-US" sz="1600" err="1"/>
              <a:t>AutoPilot</a:t>
            </a:r>
            <a:endParaRPr lang="en-US" sz="1600"/>
          </a:p>
          <a:p>
            <a:r>
              <a:rPr lang="en-US" sz="1600"/>
              <a:t>Adaptive Cruise Control</a:t>
            </a:r>
          </a:p>
          <a:p>
            <a:r>
              <a:rPr lang="en-US" sz="1600"/>
              <a:t>Lane Changing Assistance</a:t>
            </a:r>
          </a:p>
          <a:p>
            <a:r>
              <a:rPr lang="en-US" sz="1600"/>
              <a:t>Self-Parking</a:t>
            </a:r>
          </a:p>
          <a:p>
            <a:r>
              <a:rPr lang="en-US" sz="1600"/>
              <a:t>And many more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3574" y="2617046"/>
            <a:ext cx="6356350" cy="3813810"/>
          </a:xfrm>
          <a:prstGeom prst="rect">
            <a:avLst/>
          </a:prstGeom>
        </p:spPr>
      </p:pic>
    </p:spTree>
    <p:extLst>
      <p:ext uri="{BB962C8B-B14F-4D97-AF65-F5344CB8AC3E}">
        <p14:creationId xmlns:p14="http://schemas.microsoft.com/office/powerpoint/2010/main" val="1437652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Tesla’s </a:t>
            </a:r>
            <a:r>
              <a:rPr lang="en-US" err="1"/>
              <a:t>AutoPilot</a:t>
            </a:r>
            <a:r>
              <a:rPr lang="en-US"/>
              <a:t> proven safety</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32615" y="2134034"/>
            <a:ext cx="6448839" cy="3906548"/>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615" y="2134034"/>
            <a:ext cx="9526329" cy="4391638"/>
          </a:xfrm>
          <a:prstGeom prst="rect">
            <a:avLst/>
          </a:prstGeom>
        </p:spPr>
      </p:pic>
    </p:spTree>
    <p:extLst>
      <p:ext uri="{BB962C8B-B14F-4D97-AF65-F5344CB8AC3E}">
        <p14:creationId xmlns:p14="http://schemas.microsoft.com/office/powerpoint/2010/main" val="315339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Technology</a:t>
            </a:r>
          </a:p>
        </p:txBody>
      </p:sp>
      <p:sp>
        <p:nvSpPr>
          <p:cNvPr id="3" name="Text Placeholder 2"/>
          <p:cNvSpPr>
            <a:spLocks noGrp="1"/>
          </p:cNvSpPr>
          <p:nvPr>
            <p:ph type="body" idx="1"/>
          </p:nvPr>
        </p:nvSpPr>
        <p:spPr/>
        <p:txBody>
          <a:bodyPr/>
          <a:lstStyle/>
          <a:p>
            <a:r>
              <a:rPr lang="en-US"/>
              <a:t>Future Capabilities</a:t>
            </a:r>
          </a:p>
        </p:txBody>
      </p:sp>
      <p:sp>
        <p:nvSpPr>
          <p:cNvPr id="4" name="Content Placeholder 3"/>
          <p:cNvSpPr>
            <a:spLocks noGrp="1"/>
          </p:cNvSpPr>
          <p:nvPr>
            <p:ph sz="half" idx="2"/>
          </p:nvPr>
        </p:nvSpPr>
        <p:spPr/>
        <p:txBody>
          <a:bodyPr/>
          <a:lstStyle/>
          <a:p>
            <a:r>
              <a:rPr lang="en-US"/>
              <a:t>Waiting on Regulation</a:t>
            </a:r>
          </a:p>
          <a:p>
            <a:r>
              <a:rPr lang="en-US"/>
              <a:t>Fully autonomous</a:t>
            </a:r>
          </a:p>
          <a:p>
            <a:r>
              <a:rPr lang="en-US"/>
              <a:t>Companies announce autonomous vehicles</a:t>
            </a:r>
          </a:p>
          <a:p>
            <a:endParaRPr lang="en-US"/>
          </a:p>
          <a:p>
            <a:endParaRPr lang="en-US"/>
          </a:p>
        </p:txBody>
      </p:sp>
      <p:pic>
        <p:nvPicPr>
          <p:cNvPr id="7" name="Content Placeholder 6"/>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668252" y="1870451"/>
            <a:ext cx="7201653" cy="4319212"/>
          </a:xfrm>
        </p:spPr>
      </p:pic>
    </p:spTree>
    <p:extLst>
      <p:ext uri="{BB962C8B-B14F-4D97-AF65-F5344CB8AC3E}">
        <p14:creationId xmlns:p14="http://schemas.microsoft.com/office/powerpoint/2010/main" val="356538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303015" y="618518"/>
            <a:ext cx="9582793" cy="5694218"/>
          </a:xfrm>
          <a:prstGeom prst="rect">
            <a:avLst/>
          </a:prstGeom>
        </p:spPr>
      </p:pic>
    </p:spTree>
    <p:extLst>
      <p:ext uri="{BB962C8B-B14F-4D97-AF65-F5344CB8AC3E}">
        <p14:creationId xmlns:p14="http://schemas.microsoft.com/office/powerpoint/2010/main" val="62468553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55</TotalTime>
  <Words>713</Words>
  <Application>Microsoft Office PowerPoint</Application>
  <PresentationFormat>Widescreen</PresentationFormat>
  <Paragraphs>120</Paragraphs>
  <Slides>25</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Mangal</vt:lpstr>
      <vt:lpstr>Trebuchet MS</vt:lpstr>
      <vt:lpstr>Tw Cen MT</vt:lpstr>
      <vt:lpstr>Circuit</vt:lpstr>
      <vt:lpstr>Promises and pitfalls of Autonomous vehicles </vt:lpstr>
      <vt:lpstr>Our team </vt:lpstr>
      <vt:lpstr>What are autonomous vehicles? </vt:lpstr>
      <vt:lpstr>autonomous technology in vehicles</vt:lpstr>
      <vt:lpstr>PowerPoint Presentation</vt:lpstr>
      <vt:lpstr>Where are we now?</vt:lpstr>
      <vt:lpstr>Tesla’s AutoPilot proven safety</vt:lpstr>
      <vt:lpstr>Technology</vt:lpstr>
      <vt:lpstr>PowerPoint Presentation</vt:lpstr>
      <vt:lpstr>Implications for the insurance industry in the short-term</vt:lpstr>
      <vt:lpstr>    Adas will lead to road safety</vt:lpstr>
      <vt:lpstr>PowerPoint Presentation</vt:lpstr>
      <vt:lpstr>How long do insurer’s have? </vt:lpstr>
      <vt:lpstr>Opportunities for insurers rising from tech changes</vt:lpstr>
      <vt:lpstr>Threat of New Entrants</vt:lpstr>
      <vt:lpstr>How self driving cars will affect the insurance industry in the long term? </vt:lpstr>
      <vt:lpstr>PowerPoint Presentation</vt:lpstr>
      <vt:lpstr>Legal Issues</vt:lpstr>
      <vt:lpstr>Commercial Implications</vt:lpstr>
      <vt:lpstr>Consumer Adoption</vt:lpstr>
      <vt:lpstr>Consumer Adoption</vt:lpstr>
      <vt:lpstr>Consumer Adoption - Safety</vt:lpstr>
      <vt:lpstr>Commercial Promises </vt:lpstr>
      <vt:lpstr>Cause and Effect</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Promises and pitfalls of Autonomous vehicles</dc:title>
  <dc:creator>Peter Kaufman</dc:creator>
  <cp:lastModifiedBy>Rishi Saripalle</cp:lastModifiedBy>
  <cp:revision>14</cp:revision>
  <dcterms:modified xsi:type="dcterms:W3CDTF">2017-06-12T04:40:16Z</dcterms:modified>
</cp:coreProperties>
</file>