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7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9A94F-9AEC-4321-B379-06AC61D678E7}">
  <a:tblStyle styleId="{CF09A94F-9AEC-4321-B379-06AC61D678E7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FBAE814-9E6C-4921-8624-2A5678411C3F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1966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Everyone: Thank you’s and introduce ourselves – </a:t>
            </a:r>
            <a:r>
              <a:rPr lang="en-US" dirty="0"/>
              <a:t>Val goes last to transition to next slide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0348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TYLER</a:t>
            </a:r>
          </a:p>
        </p:txBody>
      </p:sp>
    </p:spTree>
    <p:extLst>
      <p:ext uri="{BB962C8B-B14F-4D97-AF65-F5344CB8AC3E}">
        <p14:creationId xmlns:p14="http://schemas.microsoft.com/office/powerpoint/2010/main" val="252055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TYLER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006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TYLER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28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TYLER</a:t>
            </a:r>
          </a:p>
        </p:txBody>
      </p:sp>
    </p:spTree>
    <p:extLst>
      <p:ext uri="{BB962C8B-B14F-4D97-AF65-F5344CB8AC3E}">
        <p14:creationId xmlns:p14="http://schemas.microsoft.com/office/powerpoint/2010/main" val="120439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TYLER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22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b="0" dirty="0">
                <a:solidFill>
                  <a:schemeClr val="dk1"/>
                </a:solidFill>
              </a:rPr>
              <a:t>VAL</a:t>
            </a:r>
            <a:endParaRPr lang="en" b="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4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VA</a:t>
            </a:r>
          </a:p>
        </p:txBody>
      </p:sp>
    </p:spTree>
    <p:extLst>
      <p:ext uri="{BB962C8B-B14F-4D97-AF65-F5344CB8AC3E}">
        <p14:creationId xmlns:p14="http://schemas.microsoft.com/office/powerpoint/2010/main" val="150595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91710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204528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365324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</a:t>
            </a:r>
            <a:r>
              <a:rPr lang="en-US" dirty="0"/>
              <a:t>AL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48974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264992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VAL</a:t>
            </a:r>
          </a:p>
        </p:txBody>
      </p:sp>
    </p:spTree>
    <p:extLst>
      <p:ext uri="{BB962C8B-B14F-4D97-AF65-F5344CB8AC3E}">
        <p14:creationId xmlns:p14="http://schemas.microsoft.com/office/powerpoint/2010/main" val="965688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TIM: Daily users of product - define dorms to diplomas</a:t>
            </a:r>
          </a:p>
        </p:txBody>
      </p:sp>
    </p:spTree>
    <p:extLst>
      <p:ext uri="{BB962C8B-B14F-4D97-AF65-F5344CB8AC3E}">
        <p14:creationId xmlns:p14="http://schemas.microsoft.com/office/powerpoint/2010/main" val="511413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TIM </a:t>
            </a:r>
          </a:p>
        </p:txBody>
      </p:sp>
    </p:spTree>
    <p:extLst>
      <p:ext uri="{BB962C8B-B14F-4D97-AF65-F5344CB8AC3E}">
        <p14:creationId xmlns:p14="http://schemas.microsoft.com/office/powerpoint/2010/main" val="2415516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TIM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57602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TIM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3343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79680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3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V</a:t>
            </a:r>
            <a:r>
              <a:rPr lang="en-US" dirty="0"/>
              <a:t>AL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561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TYLER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4008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TIM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484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TIM</a:t>
            </a:r>
          </a:p>
        </p:txBody>
      </p:sp>
    </p:spTree>
    <p:extLst>
      <p:ext uri="{BB962C8B-B14F-4D97-AF65-F5344CB8AC3E}">
        <p14:creationId xmlns:p14="http://schemas.microsoft.com/office/powerpoint/2010/main" val="162683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TIM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8599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TYLER : 1 sentence for each</a:t>
            </a:r>
          </a:p>
        </p:txBody>
      </p:sp>
    </p:spTree>
    <p:extLst>
      <p:ext uri="{BB962C8B-B14F-4D97-AF65-F5344CB8AC3E}">
        <p14:creationId xmlns:p14="http://schemas.microsoft.com/office/powerpoint/2010/main" val="395313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 </a:t>
            </a:r>
          </a:p>
        </p:txBody>
      </p:sp>
    </p:spTree>
    <p:extLst>
      <p:ext uri="{BB962C8B-B14F-4D97-AF65-F5344CB8AC3E}">
        <p14:creationId xmlns:p14="http://schemas.microsoft.com/office/powerpoint/2010/main" val="216024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418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4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0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32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2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7955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5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8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6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898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17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97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1078013"/>
            <a:ext cx="9144000" cy="141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400" dirty="0"/>
              <a:t>Marketing Plan Outline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00" y="3398173"/>
            <a:ext cx="9143700" cy="43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Val Ilyukhina, Tim Abad, Tyler Robinson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</a:rPr>
              <a:t>Dr. Peter Kaufman, Project Mentor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</a:rPr>
              <a:t>Missy Nergard, Mentor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ctrTitle" idx="4294967295"/>
          </p:nvPr>
        </p:nvSpPr>
        <p:spPr>
          <a:xfrm>
            <a:off x="0" y="2195438"/>
            <a:ext cx="9144000" cy="739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000" dirty="0"/>
              <a:t>Illinois State University Market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820013" y="2942278"/>
            <a:ext cx="1503600" cy="4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April 7, 2017</a:t>
            </a:r>
          </a:p>
        </p:txBody>
      </p:sp>
      <p:sp>
        <p:nvSpPr>
          <p:cNvPr id="57" name="Shape 57"/>
          <p:cNvSpPr/>
          <p:nvPr/>
        </p:nvSpPr>
        <p:spPr>
          <a:xfrm>
            <a:off x="0" y="4565286"/>
            <a:ext cx="9144000" cy="577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39732"/>
            <a:ext cx="5076825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2588" y="4604140"/>
            <a:ext cx="1661100" cy="57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871" y="46384"/>
            <a:ext cx="5012796" cy="155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4"/>
          <p:cNvSpPr txBox="1">
            <a:spLocks noGrp="1"/>
          </p:cNvSpPr>
          <p:nvPr>
            <p:ph type="title"/>
          </p:nvPr>
        </p:nvSpPr>
        <p:spPr>
          <a:xfrm>
            <a:off x="630506" y="11568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2. Levels of Competition </a:t>
            </a: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6319785" y="2178463"/>
            <a:ext cx="208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Brand Competition</a:t>
            </a:r>
          </a:p>
        </p:txBody>
      </p:sp>
      <p:sp>
        <p:nvSpPr>
          <p:cNvPr id="5" name="Oval 4"/>
          <p:cNvSpPr/>
          <p:nvPr/>
        </p:nvSpPr>
        <p:spPr>
          <a:xfrm>
            <a:off x="1092200" y="800010"/>
            <a:ext cx="4495800" cy="43078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/>
          <p:cNvSpPr/>
          <p:nvPr/>
        </p:nvSpPr>
        <p:spPr>
          <a:xfrm>
            <a:off x="1513593" y="1241387"/>
            <a:ext cx="3776080" cy="35007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2082800" y="1667755"/>
            <a:ext cx="2404307" cy="2560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422876" y="2049001"/>
            <a:ext cx="1775230" cy="17547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60953" y="2517017"/>
            <a:ext cx="177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Vitesse</a:t>
            </a:r>
            <a:r>
              <a:rPr lang="en-US" sz="1600" dirty="0"/>
              <a:t> Bike Shop</a:t>
            </a:r>
          </a:p>
          <a:p>
            <a:endParaRPr lang="en-US" sz="1600" dirty="0"/>
          </a:p>
          <a:p>
            <a:r>
              <a:rPr lang="en-US" sz="1600" dirty="0"/>
              <a:t>Bed, Bath, Beyond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5888" y="1729713"/>
            <a:ext cx="83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Zagster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05888" y="3786847"/>
            <a:ext cx="115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ReggieRide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0302" y="1331795"/>
            <a:ext cx="877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Bicycles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003" y="4191373"/>
            <a:ext cx="201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Public Transportation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3592" y="2719016"/>
            <a:ext cx="57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027" y="890368"/>
            <a:ext cx="1423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Entertainment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0302" y="4742181"/>
            <a:ext cx="75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Tuition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5847" y="2707622"/>
            <a:ext cx="863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Walking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9785" y="2678356"/>
            <a:ext cx="2235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Generic Competition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1902" y="2432587"/>
            <a:ext cx="2233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Product Competition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9785" y="2926367"/>
            <a:ext cx="2642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Total Budget Competition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3400" y="13047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2. Competitor Analysis - Primary Competitors</a:t>
            </a:r>
          </a:p>
        </p:txBody>
      </p:sp>
      <p:graphicFrame>
        <p:nvGraphicFramePr>
          <p:cNvPr id="128" name="Shape 128"/>
          <p:cNvGraphicFramePr/>
          <p:nvPr>
            <p:extLst>
              <p:ext uri="{D42A27DB-BD31-4B8C-83A1-F6EECF244321}">
                <p14:modId xmlns:p14="http://schemas.microsoft.com/office/powerpoint/2010/main" val="2626920392"/>
              </p:ext>
            </p:extLst>
          </p:nvPr>
        </p:nvGraphicFramePr>
        <p:xfrm>
          <a:off x="623400" y="946769"/>
          <a:ext cx="8368621" cy="3024124"/>
        </p:xfrm>
        <a:graphic>
          <a:graphicData uri="http://schemas.openxmlformats.org/drawingml/2006/table">
            <a:tbl>
              <a:tblPr>
                <a:noFill/>
                <a:tableStyleId>{1FBAE814-9E6C-4921-8624-2A5678411C3F}</a:tableStyleId>
              </a:tblPr>
              <a:tblGrid>
                <a:gridCol w="973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3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1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Price</a:t>
                      </a:r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Speed*</a:t>
                      </a:r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Range</a:t>
                      </a:r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Strengths</a:t>
                      </a:r>
                    </a:p>
                  </a:txBody>
                  <a:tcPr marL="9525" marR="9525" marT="9525" marB="9525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Weaknesses</a:t>
                      </a:r>
                    </a:p>
                  </a:txBody>
                  <a:tcPr marL="9525" marR="9525" marT="9525" marB="9525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Numi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$1,374.99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16 mph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44 miles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Easy delivery to campus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Partnership with Rainforest Foundation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Lack of on-site maintenance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200" dirty="0"/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Vitesse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$2,799.99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Varies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Varies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Owner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Proximity to campus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Trained staff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Name-brand components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Few models in stock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Price: $1,700 to $3,000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Bed Bath and Beyond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$899.99 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20 mph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22 miles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Major retailer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Technology</a:t>
                      </a:r>
                      <a:r>
                        <a:rPr lang="en" sz="1200"/>
                        <a:t> 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Foldable model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Proximity to campus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Maintenance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 dirty="0"/>
                        <a:t>Limited warranty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9" name="Shape 129"/>
          <p:cNvSpPr txBox="1"/>
          <p:nvPr/>
        </p:nvSpPr>
        <p:spPr>
          <a:xfrm>
            <a:off x="623400" y="3957392"/>
            <a:ext cx="2718900" cy="2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*as advertised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426" t="19177" r="7332" b="21905"/>
          <a:stretch/>
        </p:blipFill>
        <p:spPr>
          <a:xfrm>
            <a:off x="677471" y="961333"/>
            <a:ext cx="2963333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997" y="2939957"/>
            <a:ext cx="1821399" cy="6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917194" y="2548660"/>
            <a:ext cx="2656881" cy="17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31771" b="26572"/>
          <a:stretch/>
        </p:blipFill>
        <p:spPr>
          <a:xfrm>
            <a:off x="4337578" y="4508783"/>
            <a:ext cx="1857375" cy="5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854843" y="614917"/>
            <a:ext cx="2131049" cy="211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055554" y="2794575"/>
            <a:ext cx="1729625" cy="5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64457" y="165625"/>
            <a:ext cx="870875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2. Competitor Analysis - Threatening Alternatives</a:t>
            </a:r>
          </a:p>
        </p:txBody>
      </p:sp>
      <p:graphicFrame>
        <p:nvGraphicFramePr>
          <p:cNvPr id="146" name="Shape 146"/>
          <p:cNvGraphicFramePr/>
          <p:nvPr>
            <p:extLst>
              <p:ext uri="{D42A27DB-BD31-4B8C-83A1-F6EECF244321}">
                <p14:modId xmlns:p14="http://schemas.microsoft.com/office/powerpoint/2010/main" val="2372891177"/>
              </p:ext>
            </p:extLst>
          </p:nvPr>
        </p:nvGraphicFramePr>
        <p:xfrm>
          <a:off x="821267" y="1321459"/>
          <a:ext cx="8183298" cy="3047619"/>
        </p:xfrm>
        <a:graphic>
          <a:graphicData uri="http://schemas.openxmlformats.org/drawingml/2006/table">
            <a:tbl>
              <a:tblPr>
                <a:noFill/>
                <a:tableStyleId>{1FBAE814-9E6C-4921-8624-2A5678411C3F}</a:tableStyleId>
              </a:tblPr>
              <a:tblGrid>
                <a:gridCol w="982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2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Price</a:t>
                      </a:r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Access</a:t>
                      </a:r>
                    </a:p>
                  </a:txBody>
                  <a:tcPr marL="63500" marR="63500" marT="63500" marB="63500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Strengths</a:t>
                      </a:r>
                    </a:p>
                  </a:txBody>
                  <a:tcPr marL="9525" marR="9525" marT="9525" marB="9525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Weaknesses</a:t>
                      </a:r>
                    </a:p>
                  </a:txBody>
                  <a:tcPr marL="9525" marR="9525" marT="9525" marB="9525" anchor="ctr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Numi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$1,374.99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Delivery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Competitive Pricing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Distribution Center Close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Not located on campus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No onsite maintenance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3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ReggieRide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Free for students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Check out at Rec Center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Free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Located on campus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Equipped with bike lock and solar powered light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One location to check out/return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Limited number of bikes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Not available all year</a:t>
                      </a: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        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Zagster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$3/hr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max $30/day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200"/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Overnight fee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 locations in Normal</a:t>
                      </a:r>
                    </a:p>
                  </a:txBody>
                  <a:tcPr marL="63500" marR="63500" marT="63500" marB="6350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Technology based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Located on campus and across town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/>
                        <a:t>Brand awareness</a:t>
                      </a:r>
                    </a:p>
                    <a:p>
                      <a:pPr marL="3302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 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Cost of Operation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Manitenance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Royalties</a:t>
                      </a:r>
                    </a:p>
                    <a:p>
                      <a:pPr marL="457200" lvl="0" indent="-3048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200" dirty="0"/>
                        <a:t>Profit margin</a:t>
                      </a:r>
                    </a:p>
                  </a:txBody>
                  <a:tcPr marL="9525" marR="9525" marT="9525" marB="9525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842" y="2717429"/>
            <a:ext cx="2561133" cy="17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368" y="1030136"/>
            <a:ext cx="1940175" cy="27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5"/>
          <p:cNvPicPr preferRelativeResize="0"/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10896" y="22048"/>
            <a:ext cx="3132830" cy="9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606" y="1644873"/>
            <a:ext cx="1337606" cy="111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51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5872" t="20084" r="6139" b="20998"/>
          <a:stretch/>
        </p:blipFill>
        <p:spPr>
          <a:xfrm>
            <a:off x="588915" y="2759283"/>
            <a:ext cx="2954867" cy="19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684" y="2073262"/>
            <a:ext cx="1821399" cy="6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366" y="957322"/>
            <a:ext cx="3201241" cy="223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23400" y="7543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3. Customer Analysis - Demographics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28904" t="4066" r="28712" b="2019"/>
          <a:stretch/>
        </p:blipFill>
        <p:spPr>
          <a:xfrm>
            <a:off x="719666" y="858230"/>
            <a:ext cx="2497667" cy="324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719666" y="839100"/>
            <a:ext cx="2497667" cy="326306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567718" y="1180895"/>
            <a:ext cx="2308149" cy="36585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8516" y="1203645"/>
            <a:ext cx="2248545" cy="359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6504912" y="2713366"/>
            <a:ext cx="2320933" cy="2019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dirty="0"/>
              <a:t>Population </a:t>
            </a:r>
            <a:r>
              <a:rPr lang="en" sz="1600" b="1" dirty="0"/>
              <a:t>Types:</a:t>
            </a:r>
          </a:p>
          <a:p>
            <a:pPr lvl="0">
              <a:spcBef>
                <a:spcPts val="0"/>
              </a:spcBef>
              <a:buNone/>
            </a:pPr>
            <a:endParaRPr sz="1600" b="1" dirty="0"/>
          </a:p>
          <a:p>
            <a:pPr marL="457200" lvl="0" indent="-342900" rtl="0">
              <a:spcBef>
                <a:spcPts val="0"/>
              </a:spcBef>
              <a:buSzPct val="100000"/>
              <a:buChar char="➔"/>
            </a:pPr>
            <a:r>
              <a:rPr lang="en" sz="1600" dirty="0"/>
              <a:t>Urban Commuters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➔"/>
            </a:pPr>
            <a:r>
              <a:rPr lang="en" sz="1600" dirty="0"/>
              <a:t>Outdoorsy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➔"/>
            </a:pPr>
            <a:r>
              <a:rPr lang="en" sz="1600" dirty="0"/>
              <a:t>Recreational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➔"/>
            </a:pPr>
            <a:r>
              <a:rPr lang="en" sz="1600" dirty="0"/>
              <a:t>“Green” Users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➔"/>
            </a:pPr>
            <a:r>
              <a:rPr lang="en" sz="1600" dirty="0"/>
              <a:t>Tech Enthusiasts</a:t>
            </a:r>
            <a:r>
              <a:rPr lang="en" sz="2000" dirty="0"/>
              <a:t> </a:t>
            </a:r>
          </a:p>
        </p:txBody>
      </p:sp>
      <p:sp>
        <p:nvSpPr>
          <p:cNvPr id="167" name="Shape 167"/>
          <p:cNvSpPr/>
          <p:nvPr/>
        </p:nvSpPr>
        <p:spPr>
          <a:xfrm>
            <a:off x="6504911" y="2713366"/>
            <a:ext cx="2207851" cy="1943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050" y="813750"/>
            <a:ext cx="2558795" cy="17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3400" y="134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3. Research &amp; Analysis Methods	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23400" y="851729"/>
            <a:ext cx="8552533" cy="38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dirty="0"/>
              <a:t>Exploratory Survey </a:t>
            </a:r>
          </a:p>
          <a:p>
            <a:pPr marL="876300" lvl="1" indent="-342900">
              <a:buSzPct val="100000"/>
            </a:pPr>
            <a:r>
              <a:rPr lang="en" sz="2400" dirty="0"/>
              <a:t>Administered to students, faculty, staff</a:t>
            </a:r>
          </a:p>
          <a:p>
            <a:pPr marL="876300" lvl="1" indent="-342900">
              <a:buSzPct val="100000"/>
            </a:pPr>
            <a:r>
              <a:rPr lang="en" sz="2400" dirty="0"/>
              <a:t>11 questions, asked by ICC team</a:t>
            </a:r>
          </a:p>
          <a:p>
            <a:pPr marL="876300" lvl="1" indent="-342900">
              <a:buSzPct val="100000"/>
            </a:pPr>
            <a:r>
              <a:rPr lang="en" sz="2400" dirty="0"/>
              <a:t>20 respon</a:t>
            </a:r>
            <a:r>
              <a:rPr lang="en-US" sz="2400" dirty="0"/>
              <a:t>dents</a:t>
            </a:r>
            <a:endParaRPr lang="en" sz="2400" dirty="0"/>
          </a:p>
          <a:p>
            <a:pPr marL="533400" lvl="1" indent="0">
              <a:buSzPct val="100000"/>
              <a:buNone/>
            </a:pPr>
            <a:endParaRPr lang="en" sz="1200" dirty="0"/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dirty="0"/>
              <a:t>Secondary research</a:t>
            </a:r>
          </a:p>
          <a:p>
            <a:pPr marL="876300" lvl="1" indent="-342900">
              <a:buSzPct val="100000"/>
            </a:pPr>
            <a:r>
              <a:rPr lang="en" sz="2400" dirty="0"/>
              <a:t>Numi pilots on west coast</a:t>
            </a:r>
          </a:p>
          <a:p>
            <a:pPr marL="533400" lvl="1" indent="0">
              <a:buSzPct val="100000"/>
              <a:buNone/>
            </a:pPr>
            <a:endParaRPr lang="en" sz="1200" dirty="0"/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dirty="0"/>
              <a:t>Online research of other e-bike companies’ business models (including Zagster)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endParaRPr lang="en" sz="1200" dirty="0"/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-US" sz="2400" dirty="0"/>
              <a:t>In-person </a:t>
            </a:r>
            <a:r>
              <a:rPr lang="en" sz="2400" dirty="0"/>
              <a:t>Interviews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Graphic 4" descr="Magnifying glas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8057" y="32212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22515" y="150979"/>
            <a:ext cx="9144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3. </a:t>
            </a:r>
            <a:r>
              <a:rPr lang="en-US" dirty="0"/>
              <a:t>Interviews</a:t>
            </a:r>
            <a:endParaRPr lang="en" dirty="0"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10685" t="13329" r="8486"/>
          <a:stretch/>
        </p:blipFill>
        <p:spPr>
          <a:xfrm>
            <a:off x="687907" y="885426"/>
            <a:ext cx="1701775" cy="18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r="5183" b="6120"/>
          <a:stretch/>
        </p:blipFill>
        <p:spPr>
          <a:xfrm>
            <a:off x="2654638" y="802431"/>
            <a:ext cx="1806267" cy="26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1842" y="802431"/>
            <a:ext cx="189547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5861" y="1051807"/>
            <a:ext cx="2061025" cy="18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1613" y="2710250"/>
            <a:ext cx="2228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>
              <a:buNone/>
            </a:pPr>
            <a:r>
              <a:rPr lang="en" sz="1200" b="1" dirty="0"/>
              <a:t>David Kirk</a:t>
            </a:r>
            <a:r>
              <a:rPr lang="en" sz="1200" dirty="0"/>
              <a:t>, ReggieRide Program Coordinator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3194" y="3440455"/>
            <a:ext cx="2184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>
              <a:buNone/>
            </a:pPr>
            <a:r>
              <a:rPr lang="en" sz="1200" b="1" dirty="0"/>
              <a:t>Missy Nergard</a:t>
            </a:r>
            <a:r>
              <a:rPr lang="en" sz="1200" dirty="0"/>
              <a:t>, ISU Office of Sustainability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3029" y="3303235"/>
            <a:ext cx="220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ctr">
              <a:buNone/>
            </a:pPr>
            <a:r>
              <a:rPr lang="en" sz="1200" b="1" dirty="0"/>
              <a:t>Chris Koos, </a:t>
            </a:r>
            <a:r>
              <a:rPr lang="en" sz="1200" dirty="0"/>
              <a:t>Normal Town Mayor &amp; </a:t>
            </a:r>
            <a:r>
              <a:rPr lang="en-US" sz="1200" dirty="0"/>
              <a:t>Owner of </a:t>
            </a:r>
            <a:r>
              <a:rPr lang="en-US" sz="1200" dirty="0" err="1"/>
              <a:t>Vitesse</a:t>
            </a:r>
            <a:r>
              <a:rPr lang="en-US" sz="1200" dirty="0"/>
              <a:t> Bicycle Shop</a:t>
            </a:r>
            <a:r>
              <a:rPr lang="en" sz="1200" dirty="0"/>
              <a:t> </a:t>
            </a:r>
            <a:endParaRPr lang="en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4208985" y="2955860"/>
            <a:ext cx="264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" sz="1200" b="1" dirty="0"/>
              <a:t>Mercy Davison,</a:t>
            </a:r>
          </a:p>
          <a:p>
            <a:pPr lvl="1" indent="0" algn="ctr">
              <a:buNone/>
            </a:pPr>
            <a:r>
              <a:rPr lang="en" sz="1200" dirty="0"/>
              <a:t>Normal Town Planner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5" y="4860016"/>
            <a:ext cx="57871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Photos sources: Kirk and </a:t>
            </a:r>
            <a:r>
              <a:rPr lang="en-US" sz="900" dirty="0" err="1"/>
              <a:t>Nergard</a:t>
            </a:r>
            <a:r>
              <a:rPr lang="en-US" sz="900" dirty="0"/>
              <a:t> - ilstu.edu, Davison - #rideshare309 on Facebook, </a:t>
            </a:r>
            <a:r>
              <a:rPr lang="en-US" sz="900" dirty="0" err="1"/>
              <a:t>Koos</a:t>
            </a:r>
            <a:r>
              <a:rPr lang="en-US" sz="900" dirty="0"/>
              <a:t> - Town of Normal website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3400" y="134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3. Survey </a:t>
            </a:r>
            <a:r>
              <a:rPr lang="en-US" dirty="0"/>
              <a:t>Data </a:t>
            </a:r>
            <a:r>
              <a:rPr lang="en" dirty="0"/>
              <a:t>Statistics	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3400" y="939559"/>
            <a:ext cx="8245392" cy="296188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20 Respondents – 11 students, 8 staff, 1 faculty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Where do you currently live?</a:t>
            </a:r>
          </a:p>
          <a:p>
            <a:pPr lvl="1"/>
            <a:r>
              <a:rPr lang="en-US" sz="1800" dirty="0"/>
              <a:t>On-campus: 6</a:t>
            </a:r>
          </a:p>
          <a:p>
            <a:pPr lvl="1"/>
            <a:r>
              <a:rPr lang="en-US" sz="1800" dirty="0"/>
              <a:t>Off-campus &lt; 3 miles: 5</a:t>
            </a:r>
          </a:p>
          <a:p>
            <a:pPr lvl="1"/>
            <a:r>
              <a:rPr lang="en-US" sz="1800" dirty="0"/>
              <a:t>Off-campus &gt; 3 miles: 9</a:t>
            </a:r>
          </a:p>
          <a:p>
            <a:pPr marL="397764" lvl="1" indent="0">
              <a:buNone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How do you typically travel to campus?</a:t>
            </a:r>
          </a:p>
          <a:p>
            <a:pPr lvl="1"/>
            <a:r>
              <a:rPr lang="en-US" sz="1800" dirty="0"/>
              <a:t>Drive alone: 11</a:t>
            </a:r>
          </a:p>
          <a:p>
            <a:pPr marL="397764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Graphic 4" descr="Head with Gear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232125" y="1244513"/>
            <a:ext cx="2351973" cy="2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3400" y="134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3. Survey </a:t>
            </a:r>
            <a:r>
              <a:rPr lang="en-US" dirty="0"/>
              <a:t>Data </a:t>
            </a:r>
            <a:r>
              <a:rPr lang="en" dirty="0"/>
              <a:t>Statistics (</a:t>
            </a:r>
            <a:r>
              <a:rPr lang="en-US" dirty="0"/>
              <a:t>cont.)</a:t>
            </a:r>
            <a:r>
              <a:rPr lang="en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623400" y="887547"/>
            <a:ext cx="812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   When considering an electric bicycle, rate the following factors: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97132"/>
              </p:ext>
            </p:extLst>
          </p:nvPr>
        </p:nvGraphicFramePr>
        <p:xfrm>
          <a:off x="623398" y="1437501"/>
          <a:ext cx="8397759" cy="1943176"/>
        </p:xfrm>
        <a:graphic>
          <a:graphicData uri="http://schemas.openxmlformats.org/drawingml/2006/table">
            <a:tbl>
              <a:tblPr firstRow="1" bandRow="1">
                <a:tableStyleId>{CF09A94F-9AEC-4321-B379-06AC61D678E7}</a:tableStyleId>
              </a:tblPr>
              <a:tblGrid>
                <a:gridCol w="978031">
                  <a:extLst>
                    <a:ext uri="{9D8B030D-6E8A-4147-A177-3AD203B41FA5}">
                      <a16:colId xmlns:a16="http://schemas.microsoft.com/office/drawing/2014/main" xmlns="" val="2575722166"/>
                    </a:ext>
                  </a:extLst>
                </a:gridCol>
                <a:gridCol w="516231">
                  <a:extLst>
                    <a:ext uri="{9D8B030D-6E8A-4147-A177-3AD203B41FA5}">
                      <a16:colId xmlns:a16="http://schemas.microsoft.com/office/drawing/2014/main" xmlns="" val="3259090941"/>
                    </a:ext>
                  </a:extLst>
                </a:gridCol>
                <a:gridCol w="1025066">
                  <a:extLst>
                    <a:ext uri="{9D8B030D-6E8A-4147-A177-3AD203B41FA5}">
                      <a16:colId xmlns:a16="http://schemas.microsoft.com/office/drawing/2014/main" xmlns="" val="1958173611"/>
                    </a:ext>
                  </a:extLst>
                </a:gridCol>
                <a:gridCol w="593626">
                  <a:extLst>
                    <a:ext uri="{9D8B030D-6E8A-4147-A177-3AD203B41FA5}">
                      <a16:colId xmlns:a16="http://schemas.microsoft.com/office/drawing/2014/main" xmlns="" val="167019002"/>
                    </a:ext>
                  </a:extLst>
                </a:gridCol>
                <a:gridCol w="866219">
                  <a:extLst>
                    <a:ext uri="{9D8B030D-6E8A-4147-A177-3AD203B41FA5}">
                      <a16:colId xmlns:a16="http://schemas.microsoft.com/office/drawing/2014/main" xmlns="" val="3455117741"/>
                    </a:ext>
                  </a:extLst>
                </a:gridCol>
                <a:gridCol w="664976">
                  <a:extLst>
                    <a:ext uri="{9D8B030D-6E8A-4147-A177-3AD203B41FA5}">
                      <a16:colId xmlns:a16="http://schemas.microsoft.com/office/drawing/2014/main" xmlns="" val="2718488936"/>
                    </a:ext>
                  </a:extLst>
                </a:gridCol>
                <a:gridCol w="1234283">
                  <a:extLst>
                    <a:ext uri="{9D8B030D-6E8A-4147-A177-3AD203B41FA5}">
                      <a16:colId xmlns:a16="http://schemas.microsoft.com/office/drawing/2014/main" xmlns="" val="3749571474"/>
                    </a:ext>
                  </a:extLst>
                </a:gridCol>
                <a:gridCol w="646898">
                  <a:extLst>
                    <a:ext uri="{9D8B030D-6E8A-4147-A177-3AD203B41FA5}">
                      <a16:colId xmlns:a16="http://schemas.microsoft.com/office/drawing/2014/main" xmlns="" val="2271654364"/>
                    </a:ext>
                  </a:extLst>
                </a:gridCol>
                <a:gridCol w="1032653">
                  <a:extLst>
                    <a:ext uri="{9D8B030D-6E8A-4147-A177-3AD203B41FA5}">
                      <a16:colId xmlns:a16="http://schemas.microsoft.com/office/drawing/2014/main" xmlns="" val="4179687413"/>
                    </a:ext>
                  </a:extLst>
                </a:gridCol>
                <a:gridCol w="839776">
                  <a:extLst>
                    <a:ext uri="{9D8B030D-6E8A-4147-A177-3AD203B41FA5}">
                      <a16:colId xmlns:a16="http://schemas.microsoft.com/office/drawing/2014/main" xmlns="" val="2925631016"/>
                    </a:ext>
                  </a:extLst>
                </a:gridCol>
              </a:tblGrid>
              <a:tr h="3451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Important (1)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Somewhat Important (2)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Neutral (3)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</a:rPr>
                        <a:t>Somewhat Unimportant (4)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Unimportant (5)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5183285"/>
                  </a:ext>
                </a:extLst>
              </a:tr>
              <a:tr h="249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Quality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Quality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Quality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Quality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Quality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9704181"/>
                  </a:ext>
                </a:extLst>
              </a:tr>
              <a:tr h="2738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Charging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Style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75179825"/>
                  </a:ext>
                </a:extLst>
              </a:tr>
              <a:tr h="2745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Good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28551638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Comfort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Environment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2.47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617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Maintenance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1.68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Speed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8071184"/>
                  </a:ext>
                </a:extLst>
              </a:tr>
              <a:tr h="2671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Technology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861" marR="86861" marT="43430" marB="43430">
                    <a:lnL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983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5310" y="65187"/>
            <a:ext cx="78098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A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G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E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N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D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A</a:t>
            </a:r>
          </a:p>
        </p:txBody>
      </p:sp>
      <p:pic>
        <p:nvPicPr>
          <p:cNvPr id="19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" t="4647" r="3983" b="17234"/>
          <a:stretch/>
        </p:blipFill>
        <p:spPr bwMode="auto">
          <a:xfrm>
            <a:off x="1327972" y="231257"/>
            <a:ext cx="7816028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6.googleusercontent.com/vSM_O4JN6I5e4kneME_t07V55PWZzB0SIgMD0Q4zPMUCm-7L_yn4ku9MJrqDvJmrayJtB6NTx9c2YCLG0jo0salIeZQpePpXSZ_ZCeo22Lf5PWPn96jCPKeYemGV4egdE03LgkazFmw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1256" r="5969" b="22744"/>
          <a:stretch/>
        </p:blipFill>
        <p:spPr bwMode="auto">
          <a:xfrm flipH="1">
            <a:off x="1296346" y="143479"/>
            <a:ext cx="1255976" cy="7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030520" y="1030514"/>
            <a:ext cx="343975" cy="795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176" y="1913644"/>
            <a:ext cx="23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1.  Project Overview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906335" y="1457441"/>
            <a:ext cx="604043" cy="6578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66224" y="929713"/>
            <a:ext cx="244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2.  Situation Analysis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645544" y="1328726"/>
            <a:ext cx="608688" cy="6995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tar: 5 Points 25"/>
          <p:cNvSpPr/>
          <p:nvPr/>
        </p:nvSpPr>
        <p:spPr>
          <a:xfrm>
            <a:off x="6254232" y="2032000"/>
            <a:ext cx="213756" cy="215127"/>
          </a:xfrm>
          <a:prstGeom prst="star5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9606" y="2247127"/>
            <a:ext cx="225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Normal, IL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Customer Analysis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6620468" y="3016568"/>
            <a:ext cx="703199" cy="8681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61110" y="3884721"/>
            <a:ext cx="232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4.  Marketing Mix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5435135" y="4367272"/>
            <a:ext cx="1185333" cy="2231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19576" y="4367272"/>
            <a:ext cx="266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5.  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 animBg="1"/>
      <p:bldP spid="27" grpId="0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3400" y="82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3. Survey Data </a:t>
            </a:r>
            <a:r>
              <a:rPr lang="en-US" dirty="0"/>
              <a:t>Takeaways</a:t>
            </a:r>
            <a:endParaRPr lang="en" dirty="0"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12754" y="797349"/>
            <a:ext cx="8531246" cy="38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b="1" dirty="0"/>
              <a:t>Generally, how do you feel about transportation to campus?</a:t>
            </a:r>
          </a:p>
          <a:p>
            <a:pPr marL="876300" lvl="1" indent="-342900">
              <a:buSzPct val="100000"/>
            </a:pPr>
            <a:r>
              <a:rPr lang="en" sz="2400" dirty="0"/>
              <a:t>There is not enough parking </a:t>
            </a:r>
          </a:p>
          <a:p>
            <a:pPr marL="876300" lvl="1" indent="-342900">
              <a:buSzPct val="100000"/>
            </a:pPr>
            <a:r>
              <a:rPr lang="en" sz="2400" dirty="0"/>
              <a:t>Issues with bus [new route]</a:t>
            </a:r>
          </a:p>
          <a:p>
            <a:pPr marL="876300" lvl="1" indent="-342900">
              <a:buSzPct val="100000"/>
            </a:pPr>
            <a:r>
              <a:rPr lang="en" sz="2400" dirty="0"/>
              <a:t>Parking </a:t>
            </a:r>
            <a:r>
              <a:rPr lang="en-US" sz="2400" dirty="0"/>
              <a:t>is too </a:t>
            </a:r>
            <a:r>
              <a:rPr lang="en" sz="2400" dirty="0"/>
              <a:t>expensive </a:t>
            </a:r>
          </a:p>
          <a:p>
            <a:pPr marL="876300" lvl="1" indent="-342900">
              <a:buSzPct val="100000"/>
            </a:pPr>
            <a:r>
              <a:rPr lang="en" sz="2400" dirty="0"/>
              <a:t>Good bike accessibility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b="1" dirty="0"/>
              <a:t>Are you aware of the ReggieRide program available through the ISU Rec Center?</a:t>
            </a:r>
          </a:p>
          <a:p>
            <a:pPr marL="876300" lvl="1" indent="-342900">
              <a:buSzPct val="100000"/>
            </a:pPr>
            <a:r>
              <a:rPr lang="en" sz="2400" dirty="0"/>
              <a:t>75% said NO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23400" y="9140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3. </a:t>
            </a:r>
            <a:r>
              <a:rPr lang="en" sz="3600" dirty="0"/>
              <a:t>Survey Data </a:t>
            </a:r>
            <a:r>
              <a:rPr lang="en-US" sz="3600" dirty="0"/>
              <a:t>Takeaways</a:t>
            </a:r>
            <a:endParaRPr lang="en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64709" y="899433"/>
            <a:ext cx="8679291" cy="38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b="1" dirty="0"/>
              <a:t>If you were to buy an electric bicycle/scooter, how much would you be willing to pay?</a:t>
            </a:r>
          </a:p>
          <a:p>
            <a:pPr marL="876300" lvl="1" indent="-342900">
              <a:buSzPct val="100000"/>
            </a:pPr>
            <a:r>
              <a:rPr lang="en" sz="2400" dirty="0"/>
              <a:t>Almost 100% of respondents said under $1,000</a:t>
            </a:r>
          </a:p>
          <a:p>
            <a:pPr marL="457200" lvl="0" indent="0">
              <a:buNone/>
            </a:pPr>
            <a:endParaRPr lang="en-US" sz="2400" dirty="0"/>
          </a:p>
          <a:p>
            <a:pPr marL="457200" lvl="0" indent="-381000">
              <a:buSzPct val="100000"/>
              <a:buChar char="➔"/>
            </a:pPr>
            <a:r>
              <a:rPr lang="en-US" sz="2400" b="1" dirty="0"/>
              <a:t>Would you be interested in a rent-to-buy option?</a:t>
            </a:r>
          </a:p>
          <a:p>
            <a:pPr marL="876300" lvl="1" indent="-342900">
              <a:buSzPct val="100000"/>
            </a:pPr>
            <a:r>
              <a:rPr lang="en" sz="2400" dirty="0"/>
              <a:t>75% sai</a:t>
            </a:r>
            <a:r>
              <a:rPr lang="en-US" sz="2400" dirty="0"/>
              <a:t>d YES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23400" y="8214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4. Market Segmentation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530266" y="1022468"/>
            <a:ext cx="6868033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/>
              <a:t>Primary Target Market</a:t>
            </a:r>
          </a:p>
          <a:p>
            <a:pPr lvl="0" rtl="0">
              <a:spcBef>
                <a:spcPts val="0"/>
              </a:spcBef>
              <a:buNone/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1800" b="1" dirty="0"/>
              <a:t>Segment 1: Undergraduate/Graduate ISU Students</a:t>
            </a:r>
          </a:p>
          <a:p>
            <a:pPr marL="857250" lvl="1" indent="-285750">
              <a:buSzPct val="100000"/>
            </a:pPr>
            <a:r>
              <a:rPr lang="en" sz="1800" dirty="0"/>
              <a:t>Daily users</a:t>
            </a:r>
          </a:p>
          <a:p>
            <a:pPr marL="857250" lvl="1" indent="-285750">
              <a:buSzPct val="100000"/>
            </a:pPr>
            <a:r>
              <a:rPr lang="en" sz="1800" dirty="0"/>
              <a:t>Dorms to Diplomas</a:t>
            </a:r>
          </a:p>
          <a:p>
            <a:pPr marL="857250" lvl="1" indent="-285750">
              <a:buSzPct val="100000"/>
            </a:pPr>
            <a:r>
              <a:rPr lang="en" sz="1800" dirty="0"/>
              <a:t>Lack of personal vehicle or close parking</a:t>
            </a:r>
          </a:p>
          <a:p>
            <a:pPr marL="571500" lvl="1" indent="0">
              <a:buSzPct val="100000"/>
              <a:buNone/>
            </a:pPr>
            <a:endParaRPr lang="en" sz="1800"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1800" b="1" dirty="0"/>
              <a:t>What they want</a:t>
            </a:r>
          </a:p>
          <a:p>
            <a:pPr marL="857250" lvl="1" indent="-285750">
              <a:buSzPct val="100000"/>
            </a:pPr>
            <a:r>
              <a:rPr lang="en" sz="1800" dirty="0"/>
              <a:t>Convenience, low price, ease of use, ease of maintenance </a:t>
            </a:r>
          </a:p>
          <a:p>
            <a:pPr marL="571500" lvl="1" indent="0">
              <a:buSzPct val="100000"/>
              <a:buNone/>
            </a:pPr>
            <a:endParaRPr lang="en" sz="1800"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1800" b="1" dirty="0"/>
              <a:t>Support Requirements</a:t>
            </a:r>
          </a:p>
          <a:p>
            <a:pPr marL="857250" lvl="1" indent="-285750">
              <a:buSzPct val="100000"/>
            </a:pPr>
            <a:r>
              <a:rPr lang="en" sz="1800" dirty="0"/>
              <a:t>24/7 support, battery charging, maintenance, storage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601" y="1346201"/>
            <a:ext cx="2946400" cy="19378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23400" y="20099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4. Market Segmentation (</a:t>
            </a:r>
            <a:r>
              <a:rPr lang="en-US"/>
              <a:t>cont.)</a:t>
            </a:r>
            <a:endParaRPr lang="en" dirty="0"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92700" y="915409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/>
              <a:t>Primary Target Market</a:t>
            </a:r>
          </a:p>
          <a:p>
            <a:pPr lvl="0" rtl="0">
              <a:spcBef>
                <a:spcPts val="0"/>
              </a:spcBef>
              <a:buNone/>
            </a:pPr>
            <a:endParaRPr lang="en-US" sz="2000" b="1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-US" sz="1800" b="1"/>
              <a:t>Segment 2: Faculty/Staff</a:t>
            </a:r>
          </a:p>
          <a:p>
            <a:pPr marL="857250" lvl="1" indent="-285750">
              <a:buSzPct val="100000"/>
            </a:pPr>
            <a:r>
              <a:rPr lang="en-US" sz="1800"/>
              <a:t>Daily users</a:t>
            </a:r>
          </a:p>
          <a:p>
            <a:pPr marL="857250" lvl="1" indent="-285750">
              <a:buSzPct val="100000"/>
            </a:pPr>
            <a:r>
              <a:rPr lang="en-US" sz="1800"/>
              <a:t>Own personal automobile</a:t>
            </a:r>
          </a:p>
          <a:p>
            <a:pPr marL="857250" lvl="1" indent="-285750">
              <a:buSzPct val="100000"/>
            </a:pPr>
            <a:r>
              <a:rPr lang="en-US" sz="1800"/>
              <a:t>Disposable income</a:t>
            </a:r>
          </a:p>
          <a:p>
            <a:pPr marL="571500" lvl="1" indent="0">
              <a:buSzPct val="100000"/>
              <a:buNone/>
            </a:pPr>
            <a:endParaRPr lang="en-US" sz="240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-US" sz="1800" b="1"/>
              <a:t>What they want</a:t>
            </a:r>
          </a:p>
          <a:p>
            <a:pPr marL="857250" lvl="1" indent="-285750">
              <a:buSzPct val="100000"/>
            </a:pPr>
            <a:r>
              <a:rPr lang="en-US" sz="1800"/>
              <a:t>Ease of use, sustainability, entertainment</a:t>
            </a:r>
          </a:p>
          <a:p>
            <a:pPr marL="571500" lvl="1" indent="0">
              <a:buSzPct val="100000"/>
              <a:buNone/>
            </a:pPr>
            <a:endParaRPr lang="en-US" sz="180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-US" sz="1800" b="1"/>
              <a:t>Support Requirements</a:t>
            </a:r>
          </a:p>
          <a:p>
            <a:pPr marL="857250" lvl="1" indent="-285750">
              <a:buSzPct val="100000"/>
            </a:pPr>
            <a:r>
              <a:rPr lang="en-US" sz="1800"/>
              <a:t>More tolerant of maintenance, good customer service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2050" name="Picture 2" descr="Fell gates on the Qu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/>
          <a:stretch/>
        </p:blipFill>
        <p:spPr bwMode="auto">
          <a:xfrm>
            <a:off x="5223944" y="1057836"/>
            <a:ext cx="3248513" cy="19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41867" y="123292"/>
            <a:ext cx="8602133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900" dirty="0"/>
              <a:t>4. Marketing Mix - Primary Target Market: Segment 1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41867" y="1111517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buNone/>
            </a:pPr>
            <a:r>
              <a:rPr lang="en" sz="2000" b="1" dirty="0"/>
              <a:t>Undergraduate/Graduate ISU Students</a:t>
            </a:r>
          </a:p>
          <a:p>
            <a:pPr marL="228600" lvl="0" indent="0">
              <a:buNone/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2000" b="1" dirty="0"/>
              <a:t>Price</a:t>
            </a:r>
          </a:p>
          <a:p>
            <a:pPr marL="857250" lvl="1" indent="-285750">
              <a:buSzPct val="100000"/>
            </a:pPr>
            <a:r>
              <a:rPr lang="en" sz="1800" dirty="0"/>
              <a:t>Rental model - lower price</a:t>
            </a:r>
          </a:p>
          <a:p>
            <a:pPr marL="857250" lvl="1" indent="-285750">
              <a:buSzPct val="100000"/>
            </a:pPr>
            <a:r>
              <a:rPr lang="en" sz="1800" dirty="0"/>
              <a:t>Rent to buy discount options</a:t>
            </a:r>
          </a:p>
          <a:p>
            <a:pPr marL="857250" lvl="1" indent="-285750">
              <a:buSzPct val="100000"/>
            </a:pPr>
            <a:r>
              <a:rPr lang="en" sz="1800" dirty="0"/>
              <a:t>Bundling 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2000" b="1" dirty="0"/>
              <a:t>Place (Distribution)</a:t>
            </a:r>
          </a:p>
          <a:p>
            <a:pPr marL="857250" lvl="1" indent="-285750">
              <a:buSzPct val="100000"/>
            </a:pPr>
            <a:r>
              <a:rPr lang="en" sz="1800" dirty="0"/>
              <a:t>Partnerships with area bicycle shops for placement and maintenance</a:t>
            </a:r>
          </a:p>
          <a:p>
            <a:pPr marL="857250" lvl="1" indent="-285750">
              <a:buSzPct val="100000"/>
            </a:pPr>
            <a:r>
              <a:rPr lang="en" sz="1800" dirty="0"/>
              <a:t>Close proximity to campus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941" y="872066"/>
            <a:ext cx="2930393" cy="20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28242" y="740888"/>
            <a:ext cx="6638383" cy="29471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2000" b="1" dirty="0"/>
              <a:t>Promotion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" sz="2000" b="1" dirty="0"/>
          </a:p>
          <a:p>
            <a:pPr marL="854964" lvl="1" indent="-228600">
              <a:buChar char="➔"/>
            </a:pPr>
            <a:r>
              <a:rPr lang="en" sz="2000" b="1" dirty="0"/>
              <a:t> Partner with ReggieRide</a:t>
            </a:r>
          </a:p>
          <a:p>
            <a:pPr marL="626364" lvl="1" indent="0">
              <a:buNone/>
            </a:pPr>
            <a:endParaRPr lang="en" sz="2000" b="1" dirty="0"/>
          </a:p>
          <a:p>
            <a:pPr marL="971550" lvl="1" indent="-285750"/>
            <a:r>
              <a:rPr lang="en" sz="1800" dirty="0"/>
              <a:t>Summer Preview events</a:t>
            </a:r>
          </a:p>
          <a:p>
            <a:pPr marL="971550" lvl="1" indent="-285750"/>
            <a:r>
              <a:rPr lang="en" sz="1800" dirty="0"/>
              <a:t>Advertise on campus and at campus events</a:t>
            </a:r>
          </a:p>
          <a:p>
            <a:pPr marL="971550" lvl="1" indent="-285750"/>
            <a:r>
              <a:rPr lang="en" sz="1800" dirty="0"/>
              <a:t>Marketing through on campus apartment complexes</a:t>
            </a:r>
          </a:p>
          <a:p>
            <a:pPr marL="971550" lvl="1" indent="-285750"/>
            <a:r>
              <a:rPr lang="en" sz="1800" dirty="0"/>
              <a:t>Advertise through public transportation</a:t>
            </a:r>
          </a:p>
          <a:p>
            <a:pPr marL="971550" lvl="1" indent="-285750"/>
            <a:r>
              <a:rPr lang="en" sz="1800" dirty="0"/>
              <a:t>Student radio commercials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252" y="898390"/>
            <a:ext cx="1716400" cy="92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31681" y="4021282"/>
            <a:ext cx="2377724" cy="6419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5"/>
          <p:cNvSpPr txBox="1">
            <a:spLocks/>
          </p:cNvSpPr>
          <p:nvPr/>
        </p:nvSpPr>
        <p:spPr>
          <a:xfrm>
            <a:off x="541867" y="123292"/>
            <a:ext cx="8602133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89000"/>
              </a:lnSpc>
              <a:spcBef>
                <a:spcPts val="0"/>
              </a:spcBef>
              <a:buNone/>
              <a:defRPr sz="33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2800" dirty="0"/>
              <a:t>Marketing Mix - Primary Target Market: Segment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03" y="3474366"/>
            <a:ext cx="3540576" cy="1546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585650" y="208681"/>
            <a:ext cx="892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dirty="0"/>
              <a:t>5. Recommendations: Short and Long-Term Projections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59936" y="818691"/>
            <a:ext cx="8073346" cy="20394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2000" b="1" dirty="0"/>
              <a:t>Short-</a:t>
            </a:r>
            <a:r>
              <a:rPr lang="en-US" sz="2000" b="1" dirty="0"/>
              <a:t>t</a:t>
            </a:r>
            <a:r>
              <a:rPr lang="en" sz="2000" b="1" dirty="0"/>
              <a:t>erm </a:t>
            </a:r>
            <a:r>
              <a:rPr lang="en-US" sz="2000" b="1" dirty="0"/>
              <a:t>Projections (3 – 5 years) - Pilot</a:t>
            </a:r>
          </a:p>
          <a:p>
            <a:pPr marL="971550" lvl="1" indent="-285750"/>
            <a:r>
              <a:rPr lang="en-US" sz="1600" dirty="0" err="1"/>
              <a:t>ReggieRide</a:t>
            </a:r>
            <a:r>
              <a:rPr lang="en-US" sz="1600" dirty="0"/>
              <a:t> Partnership (55%)</a:t>
            </a:r>
          </a:p>
          <a:p>
            <a:pPr marL="1314450" lvl="2" indent="-285750"/>
            <a:r>
              <a:rPr lang="en-US" sz="1450" dirty="0"/>
              <a:t>2,100 rentals in 2014 -&gt; 4,250 rentals in 2016 </a:t>
            </a:r>
          </a:p>
          <a:p>
            <a:pPr marL="971550" lvl="1" indent="-285750"/>
            <a:r>
              <a:rPr lang="en" sz="1600" dirty="0"/>
              <a:t>Summer Preview events (15%)</a:t>
            </a:r>
          </a:p>
          <a:p>
            <a:pPr marL="1314450" lvl="2" indent="-285750"/>
            <a:r>
              <a:rPr lang="en-US" sz="1450" dirty="0"/>
              <a:t>A</a:t>
            </a:r>
            <a:r>
              <a:rPr lang="en" sz="1450" dirty="0"/>
              <a:t>ppeal to “de</a:t>
            </a:r>
            <a:r>
              <a:rPr lang="en-US" sz="1450" dirty="0"/>
              <a:t>cider”</a:t>
            </a:r>
            <a:endParaRPr lang="en" sz="1450" dirty="0"/>
          </a:p>
          <a:p>
            <a:pPr marL="971550" lvl="1" indent="-285750"/>
            <a:r>
              <a:rPr lang="en" sz="1600" dirty="0"/>
              <a:t>Advertise on campus and at campus events (25%)</a:t>
            </a:r>
          </a:p>
          <a:p>
            <a:pPr marL="1314450" lvl="2" indent="-285750"/>
            <a:r>
              <a:rPr lang="en" sz="1450" dirty="0"/>
              <a:t>Transfer Day program</a:t>
            </a:r>
          </a:p>
          <a:p>
            <a:pPr marL="971550" lvl="1" indent="-285750"/>
            <a:r>
              <a:rPr lang="en" sz="1600" dirty="0"/>
              <a:t>Student radio commercials (5%)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sz="2000" b="1" dirty="0"/>
              <a:t>Long-term </a:t>
            </a:r>
            <a:r>
              <a:rPr lang="en-US" sz="2000" b="1" dirty="0"/>
              <a:t>Projections (5+ years) - Implementation</a:t>
            </a:r>
          </a:p>
          <a:p>
            <a:pPr marL="971550" lvl="1" indent="-285750"/>
            <a:r>
              <a:rPr lang="en" sz="1600" dirty="0"/>
              <a:t>Short-term brand awareness </a:t>
            </a:r>
            <a:r>
              <a:rPr lang="en-US" sz="1600" dirty="0"/>
              <a:t>strategies</a:t>
            </a:r>
            <a:r>
              <a:rPr lang="en" sz="1600" dirty="0"/>
              <a:t> (70%)</a:t>
            </a:r>
          </a:p>
          <a:p>
            <a:pPr marL="971550" lvl="1" indent="-285750"/>
            <a:r>
              <a:rPr lang="en" sz="1600" dirty="0"/>
              <a:t>Marketing through on campus apartment complexes (15%)</a:t>
            </a:r>
          </a:p>
          <a:p>
            <a:pPr marL="971550" lvl="1" indent="-285750"/>
            <a:r>
              <a:rPr lang="en" sz="1600" dirty="0"/>
              <a:t>Advertise through public transportation (15%)</a:t>
            </a:r>
          </a:p>
          <a:p>
            <a:pPr marL="971550" lvl="1" indent="-285750"/>
            <a:r>
              <a:rPr lang="en" sz="1600" dirty="0"/>
              <a:t>Move to rental strategy</a:t>
            </a:r>
          </a:p>
          <a:p>
            <a:pPr marL="971550" lvl="1" indent="-285750"/>
            <a:r>
              <a:rPr lang="en" sz="1600" dirty="0"/>
              <a:t>Partnerships w</a:t>
            </a:r>
            <a:r>
              <a:rPr lang="en-US" sz="1600" dirty="0" err="1"/>
              <a:t>ith</a:t>
            </a:r>
            <a:r>
              <a:rPr lang="en-US" sz="1600" dirty="0"/>
              <a:t> local retailers (sell)</a:t>
            </a:r>
            <a:endParaRPr lang="en" sz="1600" dirty="0"/>
          </a:p>
          <a:p>
            <a:pPr marL="228600" lvl="0" indent="0" rtl="0">
              <a:spcBef>
                <a:spcPts val="0"/>
              </a:spcBef>
              <a:buNone/>
            </a:pPr>
            <a:endParaRPr lang="en" sz="1600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2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073700" y="243842"/>
            <a:ext cx="3791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Questions?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568103" y="3818959"/>
            <a:ext cx="3279300" cy="11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Thank you!</a:t>
            </a:r>
          </a:p>
        </p:txBody>
      </p:sp>
      <p:pic>
        <p:nvPicPr>
          <p:cNvPr id="1030" name="Picture 6" descr="Image result for moving bik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1389063"/>
            <a:ext cx="3810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455067" y="154392"/>
            <a:ext cx="6555600" cy="40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93700" lvl="0" indent="-2286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1400" b="1" dirty="0"/>
              <a:t>Project Overview</a:t>
            </a:r>
          </a:p>
          <a:p>
            <a:pPr marL="848614" lvl="1" indent="-285750">
              <a:buSzPct val="100000"/>
            </a:pPr>
            <a:r>
              <a:rPr lang="en" sz="1400" dirty="0"/>
              <a:t>Company Overview</a:t>
            </a:r>
          </a:p>
          <a:p>
            <a:pPr marL="848614" lvl="1" indent="-285750">
              <a:buSzPct val="100000"/>
            </a:pPr>
            <a:r>
              <a:rPr lang="en" sz="1400" dirty="0"/>
              <a:t>Goals &amp; Objectives</a:t>
            </a:r>
          </a:p>
          <a:p>
            <a:pPr marL="393700" lvl="0" indent="-2286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1400" b="1" dirty="0"/>
              <a:t>Situation Analysis</a:t>
            </a:r>
          </a:p>
          <a:p>
            <a:pPr marL="848614" lvl="1" indent="-285750">
              <a:buSzPct val="100000"/>
            </a:pPr>
            <a:r>
              <a:rPr lang="en" sz="1400" dirty="0"/>
              <a:t>Local Industry Analysis</a:t>
            </a:r>
          </a:p>
          <a:p>
            <a:pPr marL="848614" lvl="1" indent="-285750">
              <a:buSzPct val="100000"/>
            </a:pPr>
            <a:r>
              <a:rPr lang="en" sz="1400" dirty="0"/>
              <a:t>Environmental Analysis</a:t>
            </a:r>
          </a:p>
          <a:p>
            <a:pPr marL="848614" lvl="1" indent="-285750">
              <a:buSzPct val="100000"/>
            </a:pPr>
            <a:r>
              <a:rPr lang="en" sz="1400" dirty="0"/>
              <a:t>Company Analysis</a:t>
            </a:r>
          </a:p>
          <a:p>
            <a:pPr marL="848614" lvl="1" indent="-285750">
              <a:buSzPct val="100000"/>
            </a:pPr>
            <a:r>
              <a:rPr lang="en" sz="1400" dirty="0"/>
              <a:t>Competitor Analysis (</a:t>
            </a:r>
            <a:r>
              <a:rPr lang="en-US" sz="1400" dirty="0"/>
              <a:t>Levels of Competition)</a:t>
            </a:r>
            <a:endParaRPr lang="en" sz="1400" dirty="0"/>
          </a:p>
          <a:p>
            <a:pPr marL="848614" lvl="1" indent="-285750">
              <a:buSzPct val="100000"/>
            </a:pPr>
            <a:r>
              <a:rPr lang="en" sz="1400" dirty="0"/>
              <a:t>Opportunity and Issue Analysis (SWOT)</a:t>
            </a:r>
          </a:p>
          <a:p>
            <a:pPr marL="393700" lvl="0" indent="-2286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1400" b="1" dirty="0"/>
              <a:t>Customer Analysis</a:t>
            </a:r>
          </a:p>
          <a:p>
            <a:pPr marL="848614" lvl="1" indent="-285750">
              <a:buSzPct val="100000"/>
            </a:pPr>
            <a:r>
              <a:rPr lang="en" sz="1400" dirty="0"/>
              <a:t>Demographics</a:t>
            </a:r>
          </a:p>
          <a:p>
            <a:pPr marL="848614" lvl="1" indent="-285750">
              <a:buSzPct val="100000"/>
            </a:pPr>
            <a:r>
              <a:rPr lang="en-US" sz="1400" dirty="0"/>
              <a:t>Research &amp; Analysis Methods</a:t>
            </a:r>
            <a:endParaRPr lang="en" sz="1400" dirty="0"/>
          </a:p>
          <a:p>
            <a:pPr marL="848614" lvl="1" indent="-285750">
              <a:buSzPct val="100000"/>
            </a:pPr>
            <a:r>
              <a:rPr lang="en-US" sz="1400" dirty="0"/>
              <a:t>Interviews</a:t>
            </a:r>
          </a:p>
          <a:p>
            <a:pPr marL="848614" lvl="1" indent="-285750">
              <a:buSzPct val="100000"/>
            </a:pPr>
            <a:r>
              <a:rPr lang="en-US" sz="1400" dirty="0"/>
              <a:t>Survey Data Statistics</a:t>
            </a:r>
          </a:p>
          <a:p>
            <a:pPr marL="848614" lvl="1" indent="-285750">
              <a:buSzPct val="100000"/>
            </a:pPr>
            <a:r>
              <a:rPr lang="en-US" sz="1400" dirty="0"/>
              <a:t>Survey Data Takeaways</a:t>
            </a:r>
            <a:endParaRPr lang="en" sz="1400" dirty="0"/>
          </a:p>
          <a:p>
            <a:pPr marL="393700" indent="-228600">
              <a:buSzPct val="100000"/>
              <a:buFont typeface="+mj-lt"/>
              <a:buAutoNum type="arabicPeriod"/>
            </a:pPr>
            <a:r>
              <a:rPr lang="en" sz="1400" b="1" dirty="0"/>
              <a:t>Market Seg</a:t>
            </a:r>
            <a:r>
              <a:rPr lang="en-US" sz="1400" b="1" dirty="0"/>
              <a:t>m</a:t>
            </a:r>
            <a:r>
              <a:rPr lang="en" sz="1400" b="1" dirty="0"/>
              <a:t>entation</a:t>
            </a:r>
          </a:p>
          <a:p>
            <a:pPr marL="848614" lvl="1" indent="-285750">
              <a:buSzPct val="100000"/>
            </a:pPr>
            <a:r>
              <a:rPr lang="en" sz="1400" dirty="0"/>
              <a:t>Marketing Mix (Price, Place, Promotion)</a:t>
            </a:r>
          </a:p>
          <a:p>
            <a:pPr marL="393700" lvl="0" indent="-2286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1400" b="1" dirty="0"/>
              <a:t>Recommendation</a:t>
            </a:r>
            <a:r>
              <a:rPr lang="en-US" sz="1400" b="1" dirty="0"/>
              <a:t>s</a:t>
            </a:r>
          </a:p>
          <a:p>
            <a:pPr marL="848614" lvl="1" indent="-285750">
              <a:buSzPct val="100000"/>
            </a:pPr>
            <a:r>
              <a:rPr lang="en" sz="1400" dirty="0"/>
              <a:t>Short and Long-Term Projections</a:t>
            </a:r>
          </a:p>
          <a:p>
            <a:pPr marL="393700" indent="-228600">
              <a:buSzPct val="100000"/>
              <a:buFont typeface="+mj-lt"/>
              <a:buAutoNum type="arabicPeriod"/>
            </a:pPr>
            <a:r>
              <a:rPr lang="en" sz="1400" b="1" dirty="0"/>
              <a:t>Q &amp;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310" y="65187"/>
            <a:ext cx="78098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A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G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E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N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D</a:t>
            </a:r>
          </a:p>
          <a:p>
            <a:r>
              <a:rPr lang="en-US" sz="5400" b="1" dirty="0">
                <a:solidFill>
                  <a:srgbClr val="33CC33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Graphic 4" descr="Checklis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5417" y="2367965"/>
            <a:ext cx="2111390" cy="211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31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Project Overview - Company Overview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836250"/>
            <a:ext cx="6223000" cy="389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				Ron Glogovsky</a:t>
            </a:r>
            <a:r>
              <a:rPr lang="en" sz="14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			ISU Alum and self described serial entrepreneur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			Founder and President, College Scooters Inc.</a:t>
            </a:r>
          </a:p>
          <a:p>
            <a:pPr marL="2569464" lvl="6" indent="-317500">
              <a:lnSpc>
                <a:spcPct val="100000"/>
              </a:lnSpc>
              <a:spcAft>
                <a:spcPts val="0"/>
              </a:spcAft>
              <a:buSzPct val="100000"/>
              <a:buChar char="-"/>
            </a:pPr>
            <a:r>
              <a:rPr lang="en" sz="1400" dirty="0"/>
              <a:t>Based out of Sycamore Illinois</a:t>
            </a:r>
          </a:p>
          <a:p>
            <a:pPr marL="2569464" lvl="6" indent="-317500">
              <a:lnSpc>
                <a:spcPct val="100000"/>
              </a:lnSpc>
              <a:spcAft>
                <a:spcPts val="0"/>
              </a:spcAft>
              <a:buSzPct val="100000"/>
              <a:buChar char="-"/>
            </a:pPr>
            <a:r>
              <a:rPr lang="en" sz="1400" dirty="0"/>
              <a:t>Trademarks include Numi and Quadhopper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				President, West London Graphics Inc.</a:t>
            </a:r>
          </a:p>
          <a:p>
            <a:pPr marL="2569464" lvl="6" indent="-317500">
              <a:lnSpc>
                <a:spcPct val="100000"/>
              </a:lnSpc>
              <a:spcAft>
                <a:spcPts val="0"/>
              </a:spcAft>
              <a:buSzPct val="100000"/>
              <a:buChar char="-"/>
            </a:pPr>
            <a:r>
              <a:rPr lang="en" sz="1400" dirty="0"/>
              <a:t>2002 media solution startup that was self funded and grew to over 10 million dollars in revenue in a few years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President, Electric Limo Company Inc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 dirty="0"/>
              <a:t>Chicago startup now operating in Hawaii that exclusively uses Tesla Model S and Model Xs to transport clients to/from airports, concerts, weddings, and night outs.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80" name="Shape 80" descr="AAEAAQAAAAAAAAgyAAAAJDQ2YTY3ODVmLWI0NmQtNGRmYy04MmM5LWU2MTQ0NDk3MmE5Yw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6373"/>
          <a:stretch/>
        </p:blipFill>
        <p:spPr>
          <a:xfrm>
            <a:off x="685800" y="976524"/>
            <a:ext cx="1834699" cy="21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8200" b="22126"/>
          <a:stretch/>
        </p:blipFill>
        <p:spPr>
          <a:xfrm>
            <a:off x="6985000" y="976524"/>
            <a:ext cx="1961125" cy="117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6290" b="12260"/>
          <a:stretch/>
        </p:blipFill>
        <p:spPr>
          <a:xfrm>
            <a:off x="7023276" y="3000724"/>
            <a:ext cx="1961124" cy="1401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7163336" y="2146801"/>
            <a:ext cx="1604451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dirty="0"/>
              <a:t>Quadhopper E-Bike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7262371" y="4401948"/>
            <a:ext cx="1482933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Quadhopper Elite Scooter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23400" y="2484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/>
              <a:t>Company Overview (</a:t>
            </a:r>
            <a:r>
              <a:rPr lang="en-US" dirty="0"/>
              <a:t>cont.)</a:t>
            </a:r>
            <a:endParaRPr lang="en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7200" y="983175"/>
            <a:ext cx="8735100" cy="231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381000" rtl="0">
              <a:spcBef>
                <a:spcPts val="0"/>
              </a:spcBef>
              <a:buSzPct val="100000"/>
              <a:buChar char="➔"/>
            </a:pPr>
            <a:r>
              <a:rPr lang="en" sz="2400" b="1" dirty="0"/>
              <a:t>Goal: </a:t>
            </a:r>
            <a:r>
              <a:rPr lang="en" sz="2400" dirty="0"/>
              <a:t>hold position as only company to provide electric bicycles and scooters to high school and college students at a reasonable price, with unique and fun features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➔"/>
            </a:pPr>
            <a:r>
              <a:rPr lang="en" sz="2400" dirty="0"/>
              <a:t>Supporter of Rainforest Foundation </a:t>
            </a:r>
          </a:p>
          <a:p>
            <a:pPr marL="1333500" lvl="1" indent="-3429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400" dirty="0"/>
              <a:t> 2% of each purchase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327" y="3916118"/>
            <a:ext cx="3240423" cy="8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81034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 Goals &amp; Objectives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2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➔"/>
            </a:pPr>
            <a:r>
              <a:rPr lang="en" sz="2400" dirty="0"/>
              <a:t>Preliminary Market Analysis</a:t>
            </a:r>
          </a:p>
          <a:p>
            <a:pPr marL="1333500" lvl="1" indent="-342900">
              <a:lnSpc>
                <a:spcPct val="115000"/>
              </a:lnSpc>
              <a:spcAft>
                <a:spcPts val="1600"/>
              </a:spcAft>
              <a:buSzPct val="100000"/>
            </a:pPr>
            <a:r>
              <a:rPr lang="en" sz="2400" dirty="0"/>
              <a:t>Explorative Market Survey</a:t>
            </a:r>
          </a:p>
          <a:p>
            <a:pPr marL="1333500" lvl="1" indent="-342900">
              <a:lnSpc>
                <a:spcPct val="115000"/>
              </a:lnSpc>
              <a:spcAft>
                <a:spcPts val="1600"/>
              </a:spcAft>
              <a:buSzPct val="100000"/>
            </a:pPr>
            <a:r>
              <a:rPr lang="en" sz="2400" dirty="0"/>
              <a:t>In-person Interviews</a:t>
            </a:r>
          </a:p>
          <a:p>
            <a:pPr marL="13716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◆"/>
            </a:pP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5450" y="2696186"/>
            <a:ext cx="2163830" cy="216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43500" y="91509"/>
            <a:ext cx="8341233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2. Situation Analysis – </a:t>
            </a:r>
            <a:r>
              <a:rPr lang="en-US" dirty="0"/>
              <a:t>Local Industry Analysis</a:t>
            </a:r>
            <a:endParaRPr lang="en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622694" y="1070832"/>
            <a:ext cx="685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622694" y="2113120"/>
            <a:ext cx="6842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622694" y="3111885"/>
            <a:ext cx="685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3418" y="2949667"/>
            <a:ext cx="526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3184" y="1921027"/>
            <a:ext cx="101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Moderate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841" y="89238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00037" y="4190383"/>
            <a:ext cx="142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Threat of New Entrants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5789" y="4188012"/>
            <a:ext cx="163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Threat of </a:t>
            </a:r>
          </a:p>
          <a:p>
            <a:pPr algn="ctr"/>
            <a:r>
              <a:rPr lang="en-US" sz="1200" dirty="0"/>
              <a:t>Substitutes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98847" y="4188012"/>
            <a:ext cx="161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Bargaining Power </a:t>
            </a:r>
          </a:p>
          <a:p>
            <a:pPr algn="ctr"/>
            <a:r>
              <a:rPr lang="en-US" sz="1200" dirty="0"/>
              <a:t>of Suppliers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62552" y="4188012"/>
            <a:ext cx="151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Bargaining Power </a:t>
            </a:r>
          </a:p>
          <a:p>
            <a:pPr algn="ctr"/>
            <a:r>
              <a:rPr lang="en-US" sz="1200" dirty="0"/>
              <a:t>of Buyers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3338" y="4188012"/>
            <a:ext cx="171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Competitive </a:t>
            </a:r>
          </a:p>
          <a:p>
            <a:pPr algn="ctr"/>
            <a:r>
              <a:rPr lang="en-US" sz="1200" dirty="0"/>
              <a:t>Rivalry</a:t>
            </a: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654288" y="4087703"/>
            <a:ext cx="6850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622694" y="2130467"/>
            <a:ext cx="1046692" cy="1976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955058" y="1073203"/>
            <a:ext cx="1139932" cy="3014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377519" y="1061536"/>
            <a:ext cx="1171444" cy="3026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831493" y="3103774"/>
            <a:ext cx="1177651" cy="9839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300792" y="3118944"/>
            <a:ext cx="1149531" cy="983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23400" y="7216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Environmental Analysis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81551" y="644867"/>
            <a:ext cx="8604297" cy="67490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l" defTabSz="685800" rtl="0" eaLnBrk="1" latinLnBrk="0" hangingPunct="1">
              <a:lnSpc>
                <a:spcPct val="89000"/>
              </a:lnSpc>
              <a:spcBef>
                <a:spcPts val="0"/>
              </a:spcBef>
              <a:buNone/>
              <a:defRPr sz="33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/>
            <a:r>
              <a:rPr lang="en-US" sz="2800"/>
              <a:t>Will they contribute to Numi’s success or failure?</a:t>
            </a:r>
            <a:endParaRPr lang="en-US" sz="2800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1638942" y="1472592"/>
            <a:ext cx="6703869" cy="403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1621628" y="2646115"/>
            <a:ext cx="672118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638942" y="3781175"/>
            <a:ext cx="67038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55884" y="3958348"/>
            <a:ext cx="155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Political &amp; Legal Environment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35880" y="3972458"/>
            <a:ext cx="117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Economic Environment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82219" y="3972458"/>
            <a:ext cx="185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Social &amp; Cultural Environment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44227" y="3979725"/>
            <a:ext cx="19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Technological Environment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5507" y="3627286"/>
            <a:ext cx="70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B5B"/>
                </a:solidFill>
              </a:rPr>
              <a:t>Failure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5507" y="134120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CBF33"/>
                </a:solidFill>
              </a:rPr>
              <a:t>Success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20334" y="1512924"/>
            <a:ext cx="1422399" cy="114772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100769" y="1472592"/>
            <a:ext cx="1422399" cy="11858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410551" y="2658200"/>
            <a:ext cx="1422399" cy="1121107"/>
          </a:xfrm>
          <a:prstGeom prst="rect">
            <a:avLst/>
          </a:prstGeom>
          <a:solidFill>
            <a:srgbClr val="FF5B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790986" y="1472592"/>
            <a:ext cx="1422399" cy="118079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03586" y="2273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2. </a:t>
            </a:r>
            <a:r>
              <a:rPr lang="en" dirty="0"/>
              <a:t>Company Analysis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47" y="1462229"/>
            <a:ext cx="2318609" cy="70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Shape 117"/>
          <p:cNvGraphicFramePr/>
          <p:nvPr>
            <p:extLst>
              <p:ext uri="{D42A27DB-BD31-4B8C-83A1-F6EECF244321}">
                <p14:modId xmlns:p14="http://schemas.microsoft.com/office/powerpoint/2010/main" val="957901462"/>
              </p:ext>
            </p:extLst>
          </p:nvPr>
        </p:nvGraphicFramePr>
        <p:xfrm>
          <a:off x="794294" y="2303091"/>
          <a:ext cx="8210525" cy="2448560"/>
        </p:xfrm>
        <a:graphic>
          <a:graphicData uri="http://schemas.openxmlformats.org/drawingml/2006/table">
            <a:tbl>
              <a:tblPr>
                <a:noFill/>
                <a:tableStyleId>{CF09A94F-9AEC-4321-B379-06AC61D678E7}</a:tableStyleId>
              </a:tblPr>
              <a:tblGrid>
                <a:gridCol w="414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Strengths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Weaknesses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0275"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New to market opportunities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Delivery for on-campus pick-up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Environmentally friendly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Quiet 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b="1" dirty="0">
                          <a:solidFill>
                            <a:srgbClr val="7CBF33"/>
                          </a:solidFill>
                        </a:rPr>
                        <a:t>Availability of bicycle parking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Customization </a:t>
                      </a:r>
                    </a:p>
                    <a:p>
                      <a:pPr marL="457200" lvl="0" indent="-298450" rtl="0">
                        <a:spcBef>
                          <a:spcPts val="0"/>
                        </a:spcBef>
                        <a:buSzPct val="78571"/>
                        <a:buChar char="●"/>
                      </a:pPr>
                      <a:r>
                        <a:rPr lang="en" sz="1600" b="1" dirty="0">
                          <a:solidFill>
                            <a:srgbClr val="7CBF33"/>
                          </a:solidFill>
                        </a:rPr>
                        <a:t>Low cost manufacturing (overhead)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Technology (no app)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Price 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Security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Maintenance 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Brand awareness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Seasonal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 dirty="0"/>
                        <a:t>Limited styles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4294" y="864990"/>
            <a:ext cx="81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“Help you get where you’re going in a fun, stylish, eco-friendly way. </a:t>
            </a:r>
            <a:r>
              <a:rPr lang="en-US" dirty="0" err="1"/>
              <a:t>Numi</a:t>
            </a:r>
            <a:r>
              <a:rPr lang="en-US" dirty="0"/>
              <a:t> is dedicated to next-generation transportation – leasing and renting electric scooters and </a:t>
            </a:r>
            <a:r>
              <a:rPr lang="en-US" dirty="0" err="1"/>
              <a:t>ebikes</a:t>
            </a:r>
            <a:r>
              <a:rPr lang="en-US" dirty="0"/>
              <a:t> to high school seniors and college students.”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352</TotalTime>
  <Words>1242</Words>
  <Application>Microsoft Office PowerPoint</Application>
  <PresentationFormat>On-screen Show (16:9)</PresentationFormat>
  <Paragraphs>409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Franklin Gothic Book</vt:lpstr>
      <vt:lpstr>Times New Roman</vt:lpstr>
      <vt:lpstr>Wingdings</vt:lpstr>
      <vt:lpstr>Crop</vt:lpstr>
      <vt:lpstr>Marketing Plan Outline </vt:lpstr>
      <vt:lpstr>PowerPoint Presentation</vt:lpstr>
      <vt:lpstr>PowerPoint Presentation</vt:lpstr>
      <vt:lpstr>Project Overview - Company Overview</vt:lpstr>
      <vt:lpstr>Company Overview (cont.)</vt:lpstr>
      <vt:lpstr> Goals &amp; Objectives </vt:lpstr>
      <vt:lpstr>2. Situation Analysis – Local Industry Analysis</vt:lpstr>
      <vt:lpstr>Environmental Analysis </vt:lpstr>
      <vt:lpstr>2. Company Analysis</vt:lpstr>
      <vt:lpstr>2. Levels of Competition </vt:lpstr>
      <vt:lpstr>2. Competitor Analysis - Primary Competitors</vt:lpstr>
      <vt:lpstr>PowerPoint Presentation</vt:lpstr>
      <vt:lpstr>2. Competitor Analysis - Threatening Alternatives</vt:lpstr>
      <vt:lpstr>PowerPoint Presentation</vt:lpstr>
      <vt:lpstr>3. Customer Analysis - Demographics</vt:lpstr>
      <vt:lpstr>3. Research &amp; Analysis Methods </vt:lpstr>
      <vt:lpstr>3. Interviews</vt:lpstr>
      <vt:lpstr>3. Survey Data Statistics </vt:lpstr>
      <vt:lpstr>3. Survey Data Statistics (cont.) </vt:lpstr>
      <vt:lpstr>3. Survey Data Takeaways</vt:lpstr>
      <vt:lpstr>3. Survey Data Takeaways</vt:lpstr>
      <vt:lpstr>4. Market Segmentation</vt:lpstr>
      <vt:lpstr>4. Market Segmentation (cont.)</vt:lpstr>
      <vt:lpstr>4. Marketing Mix - Primary Target Market: Segment 1</vt:lpstr>
      <vt:lpstr>PowerPoint Presentation</vt:lpstr>
      <vt:lpstr>5. Recommendations: Short and Long-Term Projections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 Outline</dc:title>
  <dc:creator>Val Ilyukhina</dc:creator>
  <cp:lastModifiedBy>Peter Kaufman</cp:lastModifiedBy>
  <cp:revision>63</cp:revision>
  <dcterms:modified xsi:type="dcterms:W3CDTF">2017-04-11T13:36:28Z</dcterms:modified>
</cp:coreProperties>
</file>