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6"/>
  </p:notes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9144000" cy="5143500" type="screen16x9"/>
  <p:notesSz cx="6858000" cy="9144000"/>
  <p:embeddedFontLst>
    <p:embeddedFont>
      <p:font typeface="Roboto Slab" panose="020B0604020202020204" charset="0"/>
      <p:regular r:id="rId27"/>
      <p:bold r:id="rId28"/>
    </p:embeddedFont>
    <p:embeddedFont>
      <p:font typeface="Roboto"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3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260946671"/>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 name="Shape 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82120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906344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813668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752068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060776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22427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00444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Shape 1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87188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8706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Shape 20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a:p>
            <a:pPr lvl="0">
              <a:spcBef>
                <a:spcPts val="0"/>
              </a:spcBef>
              <a:buNone/>
            </a:pPr>
            <a:endParaRPr/>
          </a:p>
          <a:p>
            <a:pPr lvl="0" rtl="0">
              <a:spcBef>
                <a:spcPts val="0"/>
              </a:spcBef>
              <a:buNone/>
            </a:pPr>
            <a:endParaRPr/>
          </a:p>
        </p:txBody>
      </p:sp>
    </p:spTree>
    <p:extLst>
      <p:ext uri="{BB962C8B-B14F-4D97-AF65-F5344CB8AC3E}">
        <p14:creationId xmlns:p14="http://schemas.microsoft.com/office/powerpoint/2010/main" val="1399264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Shape 2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b="1"/>
              <a:t>Competitor</a:t>
            </a:r>
            <a:r>
              <a:rPr lang="en"/>
              <a:t>: </a:t>
            </a:r>
            <a:r>
              <a:rPr lang="en">
                <a:solidFill>
                  <a:schemeClr val="dk1"/>
                </a:solidFill>
                <a:latin typeface="Roboto"/>
                <a:ea typeface="Roboto"/>
                <a:cs typeface="Roboto"/>
                <a:sym typeface="Roboto"/>
              </a:rPr>
              <a:t>“If our initial quote isn’t less expensive than what you’re currently paying, we’ll beat and competitors price and throw in a month of service free!” Hensen could be a possible option for a cheaper option to have their recyclables picked up.</a:t>
            </a:r>
          </a:p>
          <a:p>
            <a:pPr lvl="0">
              <a:spcBef>
                <a:spcPts val="0"/>
              </a:spcBef>
              <a:buNone/>
            </a:pPr>
            <a:r>
              <a:rPr lang="en" b="1"/>
              <a:t>Incentives</a:t>
            </a:r>
            <a:r>
              <a:rPr lang="en"/>
              <a:t>: partnerships with multiple businesses can reduce to cost of recycling bill each month. Diverting waste from regular dumpster can reduce costs with less frequent garbage pick-ups and reducing the amount of waste produced for pick-up. </a:t>
            </a:r>
          </a:p>
        </p:txBody>
      </p:sp>
    </p:spTree>
    <p:extLst>
      <p:ext uri="{BB962C8B-B14F-4D97-AF65-F5344CB8AC3E}">
        <p14:creationId xmlns:p14="http://schemas.microsoft.com/office/powerpoint/2010/main" val="671377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207910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b="1"/>
              <a:t>Coffee Hound:</a:t>
            </a:r>
            <a:r>
              <a:rPr lang="en"/>
              <a:t> Has their own garbage and recycling system. Coffee Hound’s downtown Bloomington’s location bakes all their goods in the Bloomington, and they have their own recycling pick-up there as well. That being said, when Coffee Hound drops off their baked goods in the Normal location, they take their recycling to their Bloomington Coffee Hound to get picked up every week. They are very good about reducing, reusing, and recycling themselves.</a:t>
            </a:r>
          </a:p>
        </p:txBody>
      </p:sp>
    </p:spTree>
    <p:extLst>
      <p:ext uri="{BB962C8B-B14F-4D97-AF65-F5344CB8AC3E}">
        <p14:creationId xmlns:p14="http://schemas.microsoft.com/office/powerpoint/2010/main" val="1228578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Diffusion of innovations theory</a:t>
            </a:r>
          </a:p>
        </p:txBody>
      </p:sp>
    </p:spTree>
    <p:extLst>
      <p:ext uri="{BB962C8B-B14F-4D97-AF65-F5344CB8AC3E}">
        <p14:creationId xmlns:p14="http://schemas.microsoft.com/office/powerpoint/2010/main" val="2968451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0390525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endParaRPr/>
          </a:p>
        </p:txBody>
      </p:sp>
    </p:spTree>
    <p:extLst>
      <p:ext uri="{BB962C8B-B14F-4D97-AF65-F5344CB8AC3E}">
        <p14:creationId xmlns:p14="http://schemas.microsoft.com/office/powerpoint/2010/main" val="326771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10842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96287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Shape 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 name="Shape 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71250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 name="Shape 1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762143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888422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71032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463860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18833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a:off x="1524800" y="672605"/>
            <a:ext cx="1081625" cy="1124949"/>
          </a:xfrm>
          <a:custGeom>
            <a:avLst/>
            <a:gdLst/>
            <a:ahLst/>
            <a:cxnLst/>
            <a:rect l="0" t="0" r="0" b="0"/>
            <a:pathLst>
              <a:path w="43265" h="44998" extrusionOk="0">
                <a:moveTo>
                  <a:pt x="0" y="44998"/>
                </a:moveTo>
                <a:lnTo>
                  <a:pt x="0" y="0"/>
                </a:lnTo>
                <a:lnTo>
                  <a:pt x="43265" y="0"/>
                </a:lnTo>
              </a:path>
            </a:pathLst>
          </a:custGeom>
          <a:noFill/>
          <a:ln w="28575" cap="flat" cmpd="sng">
            <a:solidFill>
              <a:schemeClr val="accent5"/>
            </a:solidFill>
            <a:prstDash val="solid"/>
            <a:miter/>
            <a:headEnd type="none" w="med" len="med"/>
            <a:tailEnd type="none" w="med" len="med"/>
          </a:ln>
        </p:spPr>
      </p:sp>
      <p:sp>
        <p:nvSpPr>
          <p:cNvPr id="11" name="Shape 11"/>
          <p:cNvSpPr/>
          <p:nvPr/>
        </p:nvSpPr>
        <p:spPr>
          <a:xfrm rot="10800000">
            <a:off x="6537562" y="3342925"/>
            <a:ext cx="1081625" cy="1124950"/>
          </a:xfrm>
          <a:custGeom>
            <a:avLst/>
            <a:gdLst/>
            <a:ahLst/>
            <a:cxnLst/>
            <a:rect l="0" t="0" r="0" b="0"/>
            <a:pathLst>
              <a:path w="43265" h="44998" extrusionOk="0">
                <a:moveTo>
                  <a:pt x="0" y="44998"/>
                </a:moveTo>
                <a:lnTo>
                  <a:pt x="0" y="0"/>
                </a:lnTo>
                <a:lnTo>
                  <a:pt x="43265" y="0"/>
                </a:lnTo>
              </a:path>
            </a:pathLst>
          </a:custGeom>
          <a:noFill/>
          <a:ln w="28575" cap="flat" cmpd="sng">
            <a:solidFill>
              <a:schemeClr val="accent5"/>
            </a:solidFill>
            <a:prstDash val="solid"/>
            <a:miter/>
            <a:headEnd type="none" w="med" len="med"/>
            <a:tailEnd type="none" w="med" len="med"/>
          </a:ln>
        </p:spPr>
      </p:sp>
      <p:cxnSp>
        <p:nvCxnSpPr>
          <p:cNvPr id="12" name="Shape 12"/>
          <p:cNvCxnSpPr/>
          <p:nvPr/>
        </p:nvCxnSpPr>
        <p:spPr>
          <a:xfrm>
            <a:off x="4359601" y="2817463"/>
            <a:ext cx="424800" cy="0"/>
          </a:xfrm>
          <a:prstGeom prst="straightConnector1">
            <a:avLst/>
          </a:prstGeom>
          <a:noFill/>
          <a:ln w="38100" cap="flat" cmpd="sng">
            <a:solidFill>
              <a:schemeClr val="accent4"/>
            </a:solidFill>
            <a:prstDash val="solid"/>
            <a:round/>
            <a:headEnd type="none" w="med" len="med"/>
            <a:tailEnd type="none" w="med" len="med"/>
          </a:ln>
        </p:spPr>
      </p:cxnSp>
      <p:sp>
        <p:nvSpPr>
          <p:cNvPr id="13" name="Shape 13"/>
          <p:cNvSpPr txBox="1">
            <a:spLocks noGrp="1"/>
          </p:cNvSpPr>
          <p:nvPr>
            <p:ph type="ctrTitle"/>
          </p:nvPr>
        </p:nvSpPr>
        <p:spPr>
          <a:xfrm>
            <a:off x="1680301" y="1188925"/>
            <a:ext cx="5783400" cy="1457399"/>
          </a:xfrm>
          <a:prstGeom prst="rect">
            <a:avLst/>
          </a:prstGeom>
        </p:spPr>
        <p:txBody>
          <a:bodyPr lIns="91425" tIns="91425" rIns="91425" bIns="91425" anchor="b" anchorCtr="0"/>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a:endParaRPr/>
          </a:p>
        </p:txBody>
      </p:sp>
      <p:sp>
        <p:nvSpPr>
          <p:cNvPr id="14" name="Shape 14"/>
          <p:cNvSpPr txBox="1">
            <a:spLocks noGrp="1"/>
          </p:cNvSpPr>
          <p:nvPr>
            <p:ph type="subTitle" idx="1"/>
          </p:nvPr>
        </p:nvSpPr>
        <p:spPr>
          <a:xfrm>
            <a:off x="1680301" y="3049450"/>
            <a:ext cx="5783400" cy="909000"/>
          </a:xfrm>
          <a:prstGeom prst="rect">
            <a:avLst/>
          </a:prstGeom>
        </p:spPr>
        <p:txBody>
          <a:bodyPr lIns="91425" tIns="91425" rIns="91425" bIns="91425" anchor="t" anchorCtr="0"/>
          <a:lstStyle>
            <a:lvl1pPr lv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52"/>
        <p:cNvGrpSpPr/>
        <p:nvPr/>
      </p:nvGrpSpPr>
      <p:grpSpPr>
        <a:xfrm>
          <a:off x="0" y="0"/>
          <a:ext cx="0" cy="0"/>
          <a:chOff x="0" y="0"/>
          <a:chExt cx="0" cy="0"/>
        </a:xfrm>
      </p:grpSpPr>
      <p:sp>
        <p:nvSpPr>
          <p:cNvPr id="53" name="Shape 53"/>
          <p:cNvSpPr/>
          <p:nvPr/>
        </p:nvSpPr>
        <p:spPr>
          <a:xfrm>
            <a:off x="150" y="5076825"/>
            <a:ext cx="9143700" cy="66600"/>
          </a:xfrm>
          <a:prstGeom prst="rect">
            <a:avLst/>
          </a:prstGeom>
          <a:solidFill>
            <a:schemeClr val="accent4"/>
          </a:solidFill>
          <a:ln>
            <a:noFill/>
          </a:ln>
        </p:spPr>
        <p:txBody>
          <a:bodyPr lIns="91425" tIns="91425" rIns="91425" bIns="91425" anchor="ctr" anchorCtr="0">
            <a:noAutofit/>
          </a:bodyPr>
          <a:lstStyle/>
          <a:p>
            <a:pPr lvl="0">
              <a:spcBef>
                <a:spcPts val="0"/>
              </a:spcBef>
              <a:buNone/>
            </a:pPr>
            <a:endParaRPr/>
          </a:p>
        </p:txBody>
      </p:sp>
      <p:sp>
        <p:nvSpPr>
          <p:cNvPr id="54" name="Shape 54"/>
          <p:cNvSpPr txBox="1">
            <a:spLocks noGrp="1"/>
          </p:cNvSpPr>
          <p:nvPr>
            <p:ph type="title"/>
          </p:nvPr>
        </p:nvSpPr>
        <p:spPr>
          <a:xfrm>
            <a:off x="387900" y="1152450"/>
            <a:ext cx="8368200" cy="1538400"/>
          </a:xfrm>
          <a:prstGeom prst="rect">
            <a:avLst/>
          </a:prstGeom>
        </p:spPr>
        <p:txBody>
          <a:bodyPr lIns="91425" tIns="91425" rIns="91425" bIns="91425" anchor="ctr" anchorCtr="0"/>
          <a:lstStyle>
            <a:lvl1pPr lvl="0" algn="ctr">
              <a:spcBef>
                <a:spcPts val="0"/>
              </a:spcBef>
              <a:buClr>
                <a:schemeClr val="accent5"/>
              </a:buClr>
              <a:buSzPct val="100000"/>
              <a:defRPr sz="13000">
                <a:solidFill>
                  <a:schemeClr val="accent5"/>
                </a:solidFill>
              </a:defRPr>
            </a:lvl1pPr>
            <a:lvl2pPr lvl="1" algn="ctr">
              <a:spcBef>
                <a:spcPts val="0"/>
              </a:spcBef>
              <a:buClr>
                <a:schemeClr val="accent5"/>
              </a:buClr>
              <a:buSzPct val="100000"/>
              <a:defRPr sz="13000">
                <a:solidFill>
                  <a:schemeClr val="accent5"/>
                </a:solidFill>
              </a:defRPr>
            </a:lvl2pPr>
            <a:lvl3pPr lvl="2" algn="ctr">
              <a:spcBef>
                <a:spcPts val="0"/>
              </a:spcBef>
              <a:buClr>
                <a:schemeClr val="accent5"/>
              </a:buClr>
              <a:buSzPct val="100000"/>
              <a:defRPr sz="13000">
                <a:solidFill>
                  <a:schemeClr val="accent5"/>
                </a:solidFill>
              </a:defRPr>
            </a:lvl3pPr>
            <a:lvl4pPr lvl="3" algn="ctr">
              <a:spcBef>
                <a:spcPts val="0"/>
              </a:spcBef>
              <a:buClr>
                <a:schemeClr val="accent5"/>
              </a:buClr>
              <a:buSzPct val="100000"/>
              <a:defRPr sz="13000">
                <a:solidFill>
                  <a:schemeClr val="accent5"/>
                </a:solidFill>
              </a:defRPr>
            </a:lvl4pPr>
            <a:lvl5pPr lvl="4" algn="ctr">
              <a:spcBef>
                <a:spcPts val="0"/>
              </a:spcBef>
              <a:buClr>
                <a:schemeClr val="accent5"/>
              </a:buClr>
              <a:buSzPct val="100000"/>
              <a:defRPr sz="13000">
                <a:solidFill>
                  <a:schemeClr val="accent5"/>
                </a:solidFill>
              </a:defRPr>
            </a:lvl5pPr>
            <a:lvl6pPr lvl="5" algn="ctr">
              <a:spcBef>
                <a:spcPts val="0"/>
              </a:spcBef>
              <a:buClr>
                <a:schemeClr val="accent5"/>
              </a:buClr>
              <a:buSzPct val="100000"/>
              <a:defRPr sz="13000">
                <a:solidFill>
                  <a:schemeClr val="accent5"/>
                </a:solidFill>
              </a:defRPr>
            </a:lvl6pPr>
            <a:lvl7pPr lvl="6" algn="ctr">
              <a:spcBef>
                <a:spcPts val="0"/>
              </a:spcBef>
              <a:buClr>
                <a:schemeClr val="accent5"/>
              </a:buClr>
              <a:buSzPct val="100000"/>
              <a:defRPr sz="13000">
                <a:solidFill>
                  <a:schemeClr val="accent5"/>
                </a:solidFill>
              </a:defRPr>
            </a:lvl7pPr>
            <a:lvl8pPr lvl="7" algn="ctr">
              <a:spcBef>
                <a:spcPts val="0"/>
              </a:spcBef>
              <a:buClr>
                <a:schemeClr val="accent5"/>
              </a:buClr>
              <a:buSzPct val="100000"/>
              <a:defRPr sz="13000">
                <a:solidFill>
                  <a:schemeClr val="accent5"/>
                </a:solidFill>
              </a:defRPr>
            </a:lvl8pPr>
            <a:lvl9pPr lvl="8" algn="ctr">
              <a:spcBef>
                <a:spcPts val="0"/>
              </a:spcBef>
              <a:buClr>
                <a:schemeClr val="accent5"/>
              </a:buClr>
              <a:buSzPct val="100000"/>
              <a:defRPr sz="13000">
                <a:solidFill>
                  <a:schemeClr val="accent5"/>
                </a:solidFill>
              </a:defRPr>
            </a:lvl9pPr>
          </a:lstStyle>
          <a:p>
            <a:endParaRPr/>
          </a:p>
        </p:txBody>
      </p:sp>
      <p:sp>
        <p:nvSpPr>
          <p:cNvPr id="55" name="Shape 55"/>
          <p:cNvSpPr txBox="1">
            <a:spLocks noGrp="1"/>
          </p:cNvSpPr>
          <p:nvPr>
            <p:ph type="body" idx="1"/>
          </p:nvPr>
        </p:nvSpPr>
        <p:spPr>
          <a:xfrm>
            <a:off x="387900" y="2919450"/>
            <a:ext cx="8368200" cy="10716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56" name="Shape 56"/>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7"/>
        <p:cNvGrpSpPr/>
        <p:nvPr/>
      </p:nvGrpSpPr>
      <p:grpSpPr>
        <a:xfrm>
          <a:off x="0" y="0"/>
          <a:ext cx="0" cy="0"/>
          <a:chOff x="0" y="0"/>
          <a:chExt cx="0" cy="0"/>
        </a:xfrm>
      </p:grpSpPr>
      <p:sp>
        <p:nvSpPr>
          <p:cNvPr id="58" name="Shape 5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
        <p:cNvGrpSpPr/>
        <p:nvPr/>
      </p:nvGrpSpPr>
      <p:grpSpPr>
        <a:xfrm>
          <a:off x="0" y="0"/>
          <a:ext cx="0" cy="0"/>
          <a:chOff x="0" y="0"/>
          <a:chExt cx="0" cy="0"/>
        </a:xfrm>
      </p:grpSpPr>
      <p:cxnSp>
        <p:nvCxnSpPr>
          <p:cNvPr id="17" name="Shape 17"/>
          <p:cNvCxnSpPr/>
          <p:nvPr/>
        </p:nvCxnSpPr>
        <p:spPr>
          <a:xfrm>
            <a:off x="4359601" y="2817463"/>
            <a:ext cx="424800" cy="0"/>
          </a:xfrm>
          <a:prstGeom prst="straightConnector1">
            <a:avLst/>
          </a:prstGeom>
          <a:noFill/>
          <a:ln w="38100" cap="flat" cmpd="sng">
            <a:solidFill>
              <a:schemeClr val="accent4"/>
            </a:solidFill>
            <a:prstDash val="solid"/>
            <a:round/>
            <a:headEnd type="none" w="med" len="med"/>
            <a:tailEnd type="none" w="med" len="med"/>
          </a:ln>
        </p:spPr>
      </p:cxnSp>
      <p:sp>
        <p:nvSpPr>
          <p:cNvPr id="18" name="Shape 18"/>
          <p:cNvSpPr txBox="1">
            <a:spLocks noGrp="1"/>
          </p:cNvSpPr>
          <p:nvPr>
            <p:ph type="title"/>
          </p:nvPr>
        </p:nvSpPr>
        <p:spPr>
          <a:xfrm>
            <a:off x="480750" y="1764950"/>
            <a:ext cx="8222100" cy="907500"/>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0"/>
        <p:cNvGrpSpPr/>
        <p:nvPr/>
      </p:nvGrpSpPr>
      <p:grpSpPr>
        <a:xfrm>
          <a:off x="0" y="0"/>
          <a:ext cx="0" cy="0"/>
          <a:chOff x="0" y="0"/>
          <a:chExt cx="0" cy="0"/>
        </a:xfrm>
      </p:grpSpPr>
      <p:cxnSp>
        <p:nvCxnSpPr>
          <p:cNvPr id="21" name="Shape 21"/>
          <p:cNvCxnSpPr/>
          <p:nvPr/>
        </p:nvCxnSpPr>
        <p:spPr>
          <a:xfrm>
            <a:off x="492562" y="1260283"/>
            <a:ext cx="424800" cy="0"/>
          </a:xfrm>
          <a:prstGeom prst="straightConnector1">
            <a:avLst/>
          </a:prstGeom>
          <a:noFill/>
          <a:ln w="38100" cap="flat" cmpd="sng">
            <a:solidFill>
              <a:schemeClr val="accent4"/>
            </a:solidFill>
            <a:prstDash val="solid"/>
            <a:round/>
            <a:headEnd type="none" w="med" len="med"/>
            <a:tailEnd type="none" w="med" len="med"/>
          </a:ln>
        </p:spPr>
      </p:cxnSp>
      <p:sp>
        <p:nvSpPr>
          <p:cNvPr id="22" name="Shape 22"/>
          <p:cNvSpPr txBox="1">
            <a:spLocks noGrp="1"/>
          </p:cNvSpPr>
          <p:nvPr>
            <p:ph type="title"/>
          </p:nvPr>
        </p:nvSpPr>
        <p:spPr>
          <a:xfrm>
            <a:off x="387900" y="458025"/>
            <a:ext cx="8368200" cy="6861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body" idx="1"/>
          </p:nvPr>
        </p:nvSpPr>
        <p:spPr>
          <a:xfrm>
            <a:off x="387900" y="1489824"/>
            <a:ext cx="8368200" cy="30789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5"/>
        <p:cNvGrpSpPr/>
        <p:nvPr/>
      </p:nvGrpSpPr>
      <p:grpSpPr>
        <a:xfrm>
          <a:off x="0" y="0"/>
          <a:ext cx="0" cy="0"/>
          <a:chOff x="0" y="0"/>
          <a:chExt cx="0" cy="0"/>
        </a:xfrm>
      </p:grpSpPr>
      <p:cxnSp>
        <p:nvCxnSpPr>
          <p:cNvPr id="26" name="Shape 26"/>
          <p:cNvCxnSpPr/>
          <p:nvPr/>
        </p:nvCxnSpPr>
        <p:spPr>
          <a:xfrm>
            <a:off x="492562" y="1260283"/>
            <a:ext cx="424800" cy="0"/>
          </a:xfrm>
          <a:prstGeom prst="straightConnector1">
            <a:avLst/>
          </a:prstGeom>
          <a:noFill/>
          <a:ln w="38100" cap="flat" cmpd="sng">
            <a:solidFill>
              <a:schemeClr val="accent4"/>
            </a:solidFill>
            <a:prstDash val="solid"/>
            <a:round/>
            <a:headEnd type="none" w="med" len="med"/>
            <a:tailEnd type="none" w="med" len="med"/>
          </a:ln>
        </p:spPr>
      </p:cxnSp>
      <p:sp>
        <p:nvSpPr>
          <p:cNvPr id="27" name="Shape 27"/>
          <p:cNvSpPr txBox="1">
            <a:spLocks noGrp="1"/>
          </p:cNvSpPr>
          <p:nvPr>
            <p:ph type="title"/>
          </p:nvPr>
        </p:nvSpPr>
        <p:spPr>
          <a:xfrm>
            <a:off x="387900" y="458025"/>
            <a:ext cx="8368200" cy="6861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body" idx="1"/>
          </p:nvPr>
        </p:nvSpPr>
        <p:spPr>
          <a:xfrm>
            <a:off x="387900" y="1489825"/>
            <a:ext cx="3999900" cy="30789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9" name="Shape 29"/>
          <p:cNvSpPr txBox="1">
            <a:spLocks noGrp="1"/>
          </p:cNvSpPr>
          <p:nvPr>
            <p:ph type="body" idx="2"/>
          </p:nvPr>
        </p:nvSpPr>
        <p:spPr>
          <a:xfrm>
            <a:off x="4756200" y="1489825"/>
            <a:ext cx="3999900" cy="30789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0" name="Shape 3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87900" y="458025"/>
            <a:ext cx="8368200" cy="6861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3" name="Shape 3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4"/>
        <p:cNvGrpSpPr/>
        <p:nvPr/>
      </p:nvGrpSpPr>
      <p:grpSpPr>
        <a:xfrm>
          <a:off x="0" y="0"/>
          <a:ext cx="0" cy="0"/>
          <a:chOff x="0" y="0"/>
          <a:chExt cx="0" cy="0"/>
        </a:xfrm>
      </p:grpSpPr>
      <p:cxnSp>
        <p:nvCxnSpPr>
          <p:cNvPr id="35" name="Shape 35"/>
          <p:cNvCxnSpPr/>
          <p:nvPr/>
        </p:nvCxnSpPr>
        <p:spPr>
          <a:xfrm>
            <a:off x="489218" y="1412276"/>
            <a:ext cx="331500" cy="0"/>
          </a:xfrm>
          <a:prstGeom prst="straightConnector1">
            <a:avLst/>
          </a:prstGeom>
          <a:noFill/>
          <a:ln w="38100" cap="flat" cmpd="sng">
            <a:solidFill>
              <a:schemeClr val="accent4"/>
            </a:solidFill>
            <a:prstDash val="solid"/>
            <a:round/>
            <a:headEnd type="none" w="med" len="med"/>
            <a:tailEnd type="none" w="med" len="med"/>
          </a:ln>
        </p:spPr>
      </p:cxnSp>
      <p:sp>
        <p:nvSpPr>
          <p:cNvPr id="36" name="Shape 36"/>
          <p:cNvSpPr txBox="1">
            <a:spLocks noGrp="1"/>
          </p:cNvSpPr>
          <p:nvPr>
            <p:ph type="title"/>
          </p:nvPr>
        </p:nvSpPr>
        <p:spPr>
          <a:xfrm>
            <a:off x="3879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7" name="Shape 37"/>
          <p:cNvSpPr txBox="1">
            <a:spLocks noGrp="1"/>
          </p:cNvSpPr>
          <p:nvPr>
            <p:ph type="body" idx="1"/>
          </p:nvPr>
        </p:nvSpPr>
        <p:spPr>
          <a:xfrm>
            <a:off x="387900" y="1594025"/>
            <a:ext cx="2808000" cy="26811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8" name="Shape 3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90250" y="526350"/>
            <a:ext cx="56187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41" name="Shape 4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2"/>
        <p:cNvGrpSpPr/>
        <p:nvPr/>
      </p:nvGrpSpPr>
      <p:grpSpPr>
        <a:xfrm>
          <a:off x="0" y="0"/>
          <a:ext cx="0" cy="0"/>
          <a:chOff x="0" y="0"/>
          <a:chExt cx="0" cy="0"/>
        </a:xfrm>
      </p:grpSpPr>
      <p:sp>
        <p:nvSpPr>
          <p:cNvPr id="43" name="Shape 43"/>
          <p:cNvSpPr/>
          <p:nvPr/>
        </p:nvSpPr>
        <p:spPr>
          <a:xfrm>
            <a:off x="4572000" y="-75"/>
            <a:ext cx="4572000" cy="5143500"/>
          </a:xfrm>
          <a:prstGeom prst="rect">
            <a:avLst/>
          </a:prstGeom>
          <a:solidFill>
            <a:schemeClr val="dk2"/>
          </a:solidFill>
          <a:ln>
            <a:noFill/>
          </a:ln>
        </p:spPr>
        <p:txBody>
          <a:bodyPr lIns="91425" tIns="91425" rIns="91425" bIns="91425" anchor="ctr" anchorCtr="0">
            <a:noAutofit/>
          </a:bodyPr>
          <a:lstStyle/>
          <a:p>
            <a:pPr lvl="0">
              <a:spcBef>
                <a:spcPts val="0"/>
              </a:spcBef>
              <a:buNone/>
            </a:pPr>
            <a:endParaRPr/>
          </a:p>
        </p:txBody>
      </p:sp>
      <p:cxnSp>
        <p:nvCxnSpPr>
          <p:cNvPr id="44" name="Shape 44"/>
          <p:cNvCxnSpPr/>
          <p:nvPr/>
        </p:nvCxnSpPr>
        <p:spPr>
          <a:xfrm>
            <a:off x="5029675" y="4495503"/>
            <a:ext cx="540900" cy="0"/>
          </a:xfrm>
          <a:prstGeom prst="straightConnector1">
            <a:avLst/>
          </a:prstGeom>
          <a:noFill/>
          <a:ln w="38100" cap="flat" cmpd="sng">
            <a:solidFill>
              <a:schemeClr val="accent5"/>
            </a:solidFill>
            <a:prstDash val="solid"/>
            <a:round/>
            <a:headEnd type="none" w="med" len="med"/>
            <a:tailEnd type="none" w="med" len="med"/>
          </a:ln>
        </p:spPr>
      </p:cxnSp>
      <p:sp>
        <p:nvSpPr>
          <p:cNvPr id="45" name="Shape 45"/>
          <p:cNvSpPr txBox="1">
            <a:spLocks noGrp="1"/>
          </p:cNvSpPr>
          <p:nvPr>
            <p:ph type="title"/>
          </p:nvPr>
        </p:nvSpPr>
        <p:spPr>
          <a:xfrm>
            <a:off x="265500" y="1209075"/>
            <a:ext cx="4045200" cy="1506300"/>
          </a:xfrm>
          <a:prstGeom prst="rect">
            <a:avLst/>
          </a:prstGeom>
        </p:spPr>
        <p:txBody>
          <a:bodyPr lIns="91425" tIns="91425" rIns="91425" bIns="91425" anchor="b" anchorCtr="0"/>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a:endParaRPr/>
          </a:p>
        </p:txBody>
      </p:sp>
      <p:sp>
        <p:nvSpPr>
          <p:cNvPr id="46" name="Shape 46"/>
          <p:cNvSpPr txBox="1">
            <a:spLocks noGrp="1"/>
          </p:cNvSpPr>
          <p:nvPr>
            <p:ph type="subTitle" idx="1"/>
          </p:nvPr>
        </p:nvSpPr>
        <p:spPr>
          <a:xfrm>
            <a:off x="265500" y="2769000"/>
            <a:ext cx="4045200" cy="1345500"/>
          </a:xfrm>
          <a:prstGeom prst="rect">
            <a:avLst/>
          </a:prstGeom>
        </p:spPr>
        <p:txBody>
          <a:bodyPr lIns="91425" tIns="91425" rIns="91425" bIns="91425" anchor="t" anchorCtr="0"/>
          <a:lstStyle>
            <a:lvl1pPr lvl="0" algn="ctr">
              <a:lnSpc>
                <a:spcPct val="100000"/>
              </a:lnSpc>
              <a:spcBef>
                <a:spcPts val="0"/>
              </a:spcBef>
              <a:spcAft>
                <a:spcPts val="0"/>
              </a:spcAft>
              <a:buClr>
                <a:schemeClr val="accent5"/>
              </a:buClr>
              <a:buSzPct val="100000"/>
              <a:buNone/>
              <a:defRPr sz="2100">
                <a:solidFill>
                  <a:schemeClr val="accent5"/>
                </a:solidFill>
              </a:defRPr>
            </a:lvl1pPr>
            <a:lvl2pPr lvl="1" algn="ctr">
              <a:lnSpc>
                <a:spcPct val="100000"/>
              </a:lnSpc>
              <a:spcBef>
                <a:spcPts val="0"/>
              </a:spcBef>
              <a:spcAft>
                <a:spcPts val="0"/>
              </a:spcAft>
              <a:buClr>
                <a:schemeClr val="accent5"/>
              </a:buClr>
              <a:buSzPct val="100000"/>
              <a:buNone/>
              <a:defRPr sz="2100">
                <a:solidFill>
                  <a:schemeClr val="accent5"/>
                </a:solidFill>
              </a:defRPr>
            </a:lvl2pPr>
            <a:lvl3pPr lvl="2" algn="ctr">
              <a:lnSpc>
                <a:spcPct val="100000"/>
              </a:lnSpc>
              <a:spcBef>
                <a:spcPts val="0"/>
              </a:spcBef>
              <a:spcAft>
                <a:spcPts val="0"/>
              </a:spcAft>
              <a:buClr>
                <a:schemeClr val="accent5"/>
              </a:buClr>
              <a:buSzPct val="100000"/>
              <a:buNone/>
              <a:defRPr sz="2100">
                <a:solidFill>
                  <a:schemeClr val="accent5"/>
                </a:solidFill>
              </a:defRPr>
            </a:lvl3pPr>
            <a:lvl4pPr lvl="3" algn="ctr">
              <a:lnSpc>
                <a:spcPct val="100000"/>
              </a:lnSpc>
              <a:spcBef>
                <a:spcPts val="0"/>
              </a:spcBef>
              <a:spcAft>
                <a:spcPts val="0"/>
              </a:spcAft>
              <a:buClr>
                <a:schemeClr val="accent5"/>
              </a:buClr>
              <a:buSzPct val="100000"/>
              <a:buNone/>
              <a:defRPr sz="2100">
                <a:solidFill>
                  <a:schemeClr val="accent5"/>
                </a:solidFill>
              </a:defRPr>
            </a:lvl4pPr>
            <a:lvl5pPr lvl="4" algn="ctr">
              <a:lnSpc>
                <a:spcPct val="100000"/>
              </a:lnSpc>
              <a:spcBef>
                <a:spcPts val="0"/>
              </a:spcBef>
              <a:spcAft>
                <a:spcPts val="0"/>
              </a:spcAft>
              <a:buClr>
                <a:schemeClr val="accent5"/>
              </a:buClr>
              <a:buSzPct val="100000"/>
              <a:buNone/>
              <a:defRPr sz="2100">
                <a:solidFill>
                  <a:schemeClr val="accent5"/>
                </a:solidFill>
              </a:defRPr>
            </a:lvl5pPr>
            <a:lvl6pPr lvl="5" algn="ctr">
              <a:lnSpc>
                <a:spcPct val="100000"/>
              </a:lnSpc>
              <a:spcBef>
                <a:spcPts val="0"/>
              </a:spcBef>
              <a:spcAft>
                <a:spcPts val="0"/>
              </a:spcAft>
              <a:buClr>
                <a:schemeClr val="accent5"/>
              </a:buClr>
              <a:buSzPct val="100000"/>
              <a:buNone/>
              <a:defRPr sz="2100">
                <a:solidFill>
                  <a:schemeClr val="accent5"/>
                </a:solidFill>
              </a:defRPr>
            </a:lvl6pPr>
            <a:lvl7pPr lvl="6" algn="ctr">
              <a:lnSpc>
                <a:spcPct val="100000"/>
              </a:lnSpc>
              <a:spcBef>
                <a:spcPts val="0"/>
              </a:spcBef>
              <a:spcAft>
                <a:spcPts val="0"/>
              </a:spcAft>
              <a:buClr>
                <a:schemeClr val="accent5"/>
              </a:buClr>
              <a:buSzPct val="100000"/>
              <a:buNone/>
              <a:defRPr sz="2100">
                <a:solidFill>
                  <a:schemeClr val="accent5"/>
                </a:solidFill>
              </a:defRPr>
            </a:lvl7pPr>
            <a:lvl8pPr lvl="7" algn="ctr">
              <a:lnSpc>
                <a:spcPct val="100000"/>
              </a:lnSpc>
              <a:spcBef>
                <a:spcPts val="0"/>
              </a:spcBef>
              <a:spcAft>
                <a:spcPts val="0"/>
              </a:spcAft>
              <a:buClr>
                <a:schemeClr val="accent5"/>
              </a:buClr>
              <a:buSzPct val="100000"/>
              <a:buNone/>
              <a:defRPr sz="2100">
                <a:solidFill>
                  <a:schemeClr val="accent5"/>
                </a:solidFill>
              </a:defRPr>
            </a:lvl8pPr>
            <a:lvl9pPr lvl="8" algn="ctr">
              <a:lnSpc>
                <a:spcPct val="100000"/>
              </a:lnSpc>
              <a:spcBef>
                <a:spcPts val="0"/>
              </a:spcBef>
              <a:spcAft>
                <a:spcPts val="0"/>
              </a:spcAft>
              <a:buClr>
                <a:schemeClr val="accent5"/>
              </a:buClr>
              <a:buSzPct val="100000"/>
              <a:buNone/>
              <a:defRPr sz="2100">
                <a:solidFill>
                  <a:schemeClr val="accent5"/>
                </a:solidFill>
              </a:defRPr>
            </a:lvl9pPr>
          </a:lstStyle>
          <a:p>
            <a:endParaRPr/>
          </a:p>
        </p:txBody>
      </p:sp>
      <p:sp>
        <p:nvSpPr>
          <p:cNvPr id="47" name="Shape 47"/>
          <p:cNvSpPr txBox="1">
            <a:spLocks noGrp="1"/>
          </p:cNvSpPr>
          <p:nvPr>
            <p:ph type="body" idx="2"/>
          </p:nvPr>
        </p:nvSpPr>
        <p:spPr>
          <a:xfrm>
            <a:off x="4939500" y="724200"/>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8" name="Shape 4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9"/>
        <p:cNvGrpSpPr/>
        <p:nvPr/>
      </p:nvGrpSpPr>
      <p:grpSpPr>
        <a:xfrm>
          <a:off x="0" y="0"/>
          <a:ext cx="0" cy="0"/>
          <a:chOff x="0" y="0"/>
          <a:chExt cx="0" cy="0"/>
        </a:xfrm>
      </p:grpSpPr>
      <p:sp>
        <p:nvSpPr>
          <p:cNvPr id="50" name="Shape 50"/>
          <p:cNvSpPr txBox="1">
            <a:spLocks noGrp="1"/>
          </p:cNvSpPr>
          <p:nvPr>
            <p:ph type="body" idx="1"/>
          </p:nvPr>
        </p:nvSpPr>
        <p:spPr>
          <a:xfrm>
            <a:off x="319500" y="4233725"/>
            <a:ext cx="5998800" cy="598800"/>
          </a:xfrm>
          <a:prstGeom prst="rect">
            <a:avLst/>
          </a:prstGeom>
        </p:spPr>
        <p:txBody>
          <a:bodyPr lIns="91425" tIns="91425" rIns="91425" bIns="91425" anchor="ctr" anchorCtr="0"/>
          <a:lstStyle>
            <a:lvl1pPr lvl="0">
              <a:lnSpc>
                <a:spcPct val="100000"/>
              </a:lnSpc>
              <a:spcBef>
                <a:spcPts val="0"/>
              </a:spcBef>
              <a:spcAft>
                <a:spcPts val="0"/>
              </a:spcAft>
              <a:buFont typeface="Roboto Slab"/>
              <a:buNone/>
              <a:defRPr>
                <a:latin typeface="Roboto Slab"/>
                <a:ea typeface="Roboto Slab"/>
                <a:cs typeface="Roboto Slab"/>
                <a:sym typeface="Roboto Slab"/>
              </a:defRPr>
            </a:lvl1pPr>
          </a:lstStyle>
          <a:p>
            <a:endParaRPr/>
          </a:p>
        </p:txBody>
      </p:sp>
      <p:sp>
        <p:nvSpPr>
          <p:cNvPr id="51" name="Shape 5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87900" y="458025"/>
            <a:ext cx="8368200" cy="686100"/>
          </a:xfrm>
          <a:prstGeom prst="rect">
            <a:avLst/>
          </a:prstGeom>
          <a:noFill/>
          <a:ln>
            <a:noFill/>
          </a:ln>
        </p:spPr>
        <p:txBody>
          <a:bodyPr lIns="91425" tIns="91425" rIns="91425" bIns="91425" anchor="b" anchorCtr="0"/>
          <a:lstStyle>
            <a:lvl1pPr lv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1pPr>
            <a:lvl2pPr lvl="1">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2pPr>
            <a:lvl3pPr lvl="2">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3pPr>
            <a:lvl4pPr lvl="3">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4pPr>
            <a:lvl5pPr lvl="4">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5pPr>
            <a:lvl6pPr lvl="5">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6pPr>
            <a:lvl7pPr lvl="6">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7pPr>
            <a:lvl8pPr lvl="7">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8pPr>
            <a:lvl9pPr lvl="8">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9pPr>
          </a:lstStyle>
          <a:p>
            <a:endParaRPr/>
          </a:p>
        </p:txBody>
      </p:sp>
      <p:sp>
        <p:nvSpPr>
          <p:cNvPr id="7" name="Shape 7"/>
          <p:cNvSpPr txBox="1">
            <a:spLocks noGrp="1"/>
          </p:cNvSpPr>
          <p:nvPr>
            <p:ph type="body" idx="1"/>
          </p:nvPr>
        </p:nvSpPr>
        <p:spPr>
          <a:xfrm>
            <a:off x="387900" y="1489824"/>
            <a:ext cx="8368200" cy="30789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1"/>
              </a:buClr>
              <a:buSzPct val="100000"/>
              <a:buFont typeface="Roboto"/>
              <a:defRPr sz="1800">
                <a:solidFill>
                  <a:schemeClr val="dk1"/>
                </a:solidFill>
                <a:latin typeface="Roboto"/>
                <a:ea typeface="Roboto"/>
                <a:cs typeface="Roboto"/>
                <a:sym typeface="Roboto"/>
              </a:defRPr>
            </a:lvl1pPr>
            <a:lvl2pPr lvl="1">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2pPr>
            <a:lvl3pPr lvl="2">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3pPr>
            <a:lvl4pPr lvl="3">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4pPr>
            <a:lvl5pPr lvl="4">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5pPr>
            <a:lvl6pPr lvl="5">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6pPr>
            <a:lvl7pPr lvl="6">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7pPr>
            <a:lvl8pPr lvl="7">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8pPr>
            <a:lvl9pPr lvl="8">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1"/>
                </a:solidFill>
                <a:latin typeface="Roboto"/>
                <a:ea typeface="Roboto"/>
                <a:cs typeface="Roboto"/>
                <a:sym typeface="Roboto"/>
              </a:rPr>
              <a:t>‹#›</a:t>
            </a:fld>
            <a:endParaRPr lang="en" sz="1000">
              <a:solidFill>
                <a:schemeClr val="dk1"/>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ctrTitle"/>
          </p:nvPr>
        </p:nvSpPr>
        <p:spPr>
          <a:xfrm>
            <a:off x="1680301" y="1188925"/>
            <a:ext cx="5783400" cy="1457399"/>
          </a:xfrm>
          <a:prstGeom prst="rect">
            <a:avLst/>
          </a:prstGeom>
        </p:spPr>
        <p:txBody>
          <a:bodyPr lIns="91425" tIns="91425" rIns="91425" bIns="91425" anchor="b" anchorCtr="0">
            <a:noAutofit/>
          </a:bodyPr>
          <a:lstStyle/>
          <a:p>
            <a:pPr lvl="0">
              <a:spcBef>
                <a:spcPts val="0"/>
              </a:spcBef>
              <a:buNone/>
            </a:pPr>
            <a:r>
              <a:rPr lang="en"/>
              <a:t>Uptown Normal Waste Diversion </a:t>
            </a:r>
          </a:p>
        </p:txBody>
      </p:sp>
      <p:sp>
        <p:nvSpPr>
          <p:cNvPr id="64" name="Shape 64"/>
          <p:cNvSpPr txBox="1">
            <a:spLocks noGrp="1"/>
          </p:cNvSpPr>
          <p:nvPr>
            <p:ph type="subTitle" idx="1"/>
          </p:nvPr>
        </p:nvSpPr>
        <p:spPr>
          <a:xfrm>
            <a:off x="311700" y="3371400"/>
            <a:ext cx="8520600" cy="1491600"/>
          </a:xfrm>
          <a:prstGeom prst="rect">
            <a:avLst/>
          </a:prstGeom>
        </p:spPr>
        <p:txBody>
          <a:bodyPr lIns="91425" tIns="91425" rIns="91425" bIns="91425" anchor="t" anchorCtr="0">
            <a:noAutofit/>
          </a:bodyPr>
          <a:lstStyle/>
          <a:p>
            <a:pPr lvl="0">
              <a:spcBef>
                <a:spcPts val="0"/>
              </a:spcBef>
              <a:buNone/>
            </a:pPr>
            <a:r>
              <a:rPr lang="en"/>
              <a:t>Innovation Consulting Community</a:t>
            </a:r>
          </a:p>
          <a:p>
            <a:pPr lvl="0">
              <a:spcBef>
                <a:spcPts val="0"/>
              </a:spcBef>
              <a:buNone/>
            </a:pPr>
            <a:r>
              <a:rPr lang="en" sz="1800"/>
              <a:t>Jenny Chun, Michael Feezer, Jessica Hoberg,</a:t>
            </a:r>
          </a:p>
          <a:p>
            <a:pPr lvl="0">
              <a:spcBef>
                <a:spcPts val="0"/>
              </a:spcBef>
              <a:buNone/>
            </a:pPr>
            <a:r>
              <a:rPr lang="en" sz="1800"/>
              <a:t>Agnes Kowalski, Yao Yao</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Maggie Miley’s </a:t>
            </a:r>
          </a:p>
        </p:txBody>
      </p:sp>
      <p:pic>
        <p:nvPicPr>
          <p:cNvPr id="140" name="Shape 140" descr="IMG_0107.JPG"/>
          <p:cNvPicPr preferRelativeResize="0"/>
          <p:nvPr/>
        </p:nvPicPr>
        <p:blipFill rotWithShape="1">
          <a:blip r:embed="rId3">
            <a:alphaModFix/>
          </a:blip>
          <a:srcRect b="23977"/>
          <a:stretch/>
        </p:blipFill>
        <p:spPr>
          <a:xfrm>
            <a:off x="581550" y="1562800"/>
            <a:ext cx="4480729" cy="2554777"/>
          </a:xfrm>
          <a:prstGeom prst="rect">
            <a:avLst/>
          </a:prstGeom>
          <a:noFill/>
          <a:ln w="19050" cap="flat" cmpd="sng">
            <a:solidFill>
              <a:srgbClr val="FFFFFF"/>
            </a:solidFill>
            <a:prstDash val="solid"/>
            <a:round/>
            <a:headEnd type="none" w="med" len="med"/>
            <a:tailEnd type="none" w="med" len="med"/>
          </a:ln>
        </p:spPr>
      </p:pic>
      <p:sp>
        <p:nvSpPr>
          <p:cNvPr id="141" name="Shape 141"/>
          <p:cNvSpPr txBox="1"/>
          <p:nvPr/>
        </p:nvSpPr>
        <p:spPr>
          <a:xfrm>
            <a:off x="1369312" y="4282125"/>
            <a:ext cx="2905200" cy="460800"/>
          </a:xfrm>
          <a:prstGeom prst="rect">
            <a:avLst/>
          </a:prstGeom>
          <a:noFill/>
          <a:ln>
            <a:noFill/>
          </a:ln>
        </p:spPr>
        <p:txBody>
          <a:bodyPr lIns="91425" tIns="91425" rIns="91425" bIns="91425" anchor="t" anchorCtr="0">
            <a:noAutofit/>
          </a:bodyPr>
          <a:lstStyle/>
          <a:p>
            <a:pPr lvl="0">
              <a:spcBef>
                <a:spcPts val="0"/>
              </a:spcBef>
              <a:buNone/>
            </a:pPr>
            <a:r>
              <a:rPr lang="en" sz="1600">
                <a:solidFill>
                  <a:srgbClr val="FFFFFF"/>
                </a:solidFill>
                <a:latin typeface="Roboto"/>
                <a:ea typeface="Roboto"/>
                <a:cs typeface="Roboto"/>
                <a:sym typeface="Roboto"/>
              </a:rPr>
              <a:t>Republic Recycling Dumpsters </a:t>
            </a:r>
          </a:p>
        </p:txBody>
      </p:sp>
      <p:pic>
        <p:nvPicPr>
          <p:cNvPr id="142" name="Shape 142"/>
          <p:cNvPicPr preferRelativeResize="0"/>
          <p:nvPr/>
        </p:nvPicPr>
        <p:blipFill rotWithShape="1">
          <a:blip r:embed="rId4">
            <a:alphaModFix/>
          </a:blip>
          <a:srcRect l="13564" t="4700" r="6313" b="11813"/>
          <a:stretch/>
        </p:blipFill>
        <p:spPr>
          <a:xfrm>
            <a:off x="5428800" y="1562800"/>
            <a:ext cx="3268760" cy="2554777"/>
          </a:xfrm>
          <a:prstGeom prst="rect">
            <a:avLst/>
          </a:prstGeom>
          <a:noFill/>
          <a:ln w="19050" cap="flat" cmpd="sng">
            <a:solidFill>
              <a:srgbClr val="FFFFFF"/>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Medici</a:t>
            </a:r>
          </a:p>
        </p:txBody>
      </p:sp>
      <p:pic>
        <p:nvPicPr>
          <p:cNvPr id="148" name="Shape 148"/>
          <p:cNvPicPr preferRelativeResize="0"/>
          <p:nvPr/>
        </p:nvPicPr>
        <p:blipFill rotWithShape="1">
          <a:blip r:embed="rId3">
            <a:alphaModFix/>
          </a:blip>
          <a:srcRect b="19910"/>
          <a:stretch/>
        </p:blipFill>
        <p:spPr>
          <a:xfrm>
            <a:off x="602224" y="2073625"/>
            <a:ext cx="3997930" cy="2401522"/>
          </a:xfrm>
          <a:prstGeom prst="rect">
            <a:avLst/>
          </a:prstGeom>
          <a:noFill/>
          <a:ln w="19050" cap="flat" cmpd="sng">
            <a:solidFill>
              <a:srgbClr val="FFFFFF"/>
            </a:solidFill>
            <a:prstDash val="solid"/>
            <a:round/>
            <a:headEnd type="none" w="med" len="med"/>
            <a:tailEnd type="none" w="med" len="med"/>
          </a:ln>
        </p:spPr>
      </p:pic>
      <p:sp>
        <p:nvSpPr>
          <p:cNvPr id="149" name="Shape 149"/>
          <p:cNvSpPr txBox="1"/>
          <p:nvPr/>
        </p:nvSpPr>
        <p:spPr>
          <a:xfrm>
            <a:off x="890062" y="4553675"/>
            <a:ext cx="3285000" cy="493800"/>
          </a:xfrm>
          <a:prstGeom prst="rect">
            <a:avLst/>
          </a:prstGeom>
          <a:noFill/>
          <a:ln>
            <a:noFill/>
          </a:ln>
        </p:spPr>
        <p:txBody>
          <a:bodyPr lIns="91425" tIns="91425" rIns="91425" bIns="91425" anchor="t" anchorCtr="0">
            <a:noAutofit/>
          </a:bodyPr>
          <a:lstStyle/>
          <a:p>
            <a:pPr lvl="0">
              <a:spcBef>
                <a:spcPts val="0"/>
              </a:spcBef>
              <a:buNone/>
            </a:pPr>
            <a:r>
              <a:rPr lang="en" sz="1600">
                <a:solidFill>
                  <a:srgbClr val="FFFFFF"/>
                </a:solidFill>
                <a:latin typeface="Roboto"/>
                <a:ea typeface="Roboto"/>
                <a:cs typeface="Roboto"/>
                <a:sym typeface="Roboto"/>
              </a:rPr>
              <a:t>Republic 2-yard roll-off dumpsters</a:t>
            </a:r>
          </a:p>
        </p:txBody>
      </p:sp>
      <p:pic>
        <p:nvPicPr>
          <p:cNvPr id="150" name="Shape 150" descr="IMG_0115.JPG"/>
          <p:cNvPicPr preferRelativeResize="0"/>
          <p:nvPr/>
        </p:nvPicPr>
        <p:blipFill rotWithShape="1">
          <a:blip r:embed="rId4">
            <a:alphaModFix/>
          </a:blip>
          <a:srcRect r="2486" b="5006"/>
          <a:stretch/>
        </p:blipFill>
        <p:spPr>
          <a:xfrm>
            <a:off x="5029799" y="2073624"/>
            <a:ext cx="3320729" cy="2426197"/>
          </a:xfrm>
          <a:prstGeom prst="rect">
            <a:avLst/>
          </a:prstGeom>
          <a:noFill/>
          <a:ln w="19050" cap="flat" cmpd="sng">
            <a:solidFill>
              <a:srgbClr val="FFFFFF"/>
            </a:solidFill>
            <a:prstDash val="solid"/>
            <a:round/>
            <a:headEnd type="none" w="med" len="med"/>
            <a:tailEnd type="none" w="med" len="med"/>
          </a:ln>
        </p:spPr>
      </p:pic>
      <p:sp>
        <p:nvSpPr>
          <p:cNvPr id="151" name="Shape 151"/>
          <p:cNvSpPr txBox="1"/>
          <p:nvPr/>
        </p:nvSpPr>
        <p:spPr>
          <a:xfrm>
            <a:off x="6163200" y="4586225"/>
            <a:ext cx="1798800" cy="428700"/>
          </a:xfrm>
          <a:prstGeom prst="rect">
            <a:avLst/>
          </a:prstGeom>
          <a:noFill/>
          <a:ln>
            <a:noFill/>
          </a:ln>
        </p:spPr>
        <p:txBody>
          <a:bodyPr lIns="91425" tIns="91425" rIns="91425" bIns="91425" anchor="t" anchorCtr="0">
            <a:noAutofit/>
          </a:bodyPr>
          <a:lstStyle/>
          <a:p>
            <a:pPr lvl="0">
              <a:spcBef>
                <a:spcPts val="0"/>
              </a:spcBef>
              <a:buNone/>
            </a:pPr>
            <a:r>
              <a:rPr lang="en" sz="1600">
                <a:solidFill>
                  <a:srgbClr val="FFFFFF"/>
                </a:solidFill>
                <a:latin typeface="Roboto"/>
                <a:ea typeface="Roboto"/>
                <a:cs typeface="Roboto"/>
                <a:sym typeface="Roboto"/>
              </a:rPr>
              <a:t>Oil Recycling </a:t>
            </a:r>
          </a:p>
        </p:txBody>
      </p:sp>
      <p:sp>
        <p:nvSpPr>
          <p:cNvPr id="152" name="Shape 152"/>
          <p:cNvSpPr txBox="1"/>
          <p:nvPr/>
        </p:nvSpPr>
        <p:spPr>
          <a:xfrm>
            <a:off x="566100" y="1387525"/>
            <a:ext cx="4463700" cy="686100"/>
          </a:xfrm>
          <a:prstGeom prst="rect">
            <a:avLst/>
          </a:prstGeom>
          <a:noFill/>
          <a:ln>
            <a:noFill/>
          </a:ln>
        </p:spPr>
        <p:txBody>
          <a:bodyPr lIns="91425" tIns="91425" rIns="91425" bIns="91425" anchor="t" anchorCtr="0">
            <a:noAutofit/>
          </a:bodyPr>
          <a:lstStyle/>
          <a:p>
            <a:pPr marL="457200" lvl="0" indent="-330200" rtl="0">
              <a:spcBef>
                <a:spcPts val="0"/>
              </a:spcBef>
              <a:buClr>
                <a:srgbClr val="FFFFFF"/>
              </a:buClr>
              <a:buSzPct val="100000"/>
              <a:buFont typeface="Roboto"/>
              <a:buChar char="●"/>
            </a:pPr>
            <a:r>
              <a:rPr lang="en" sz="1600">
                <a:solidFill>
                  <a:srgbClr val="FFFFFF"/>
                </a:solidFill>
                <a:latin typeface="Roboto"/>
                <a:ea typeface="Roboto"/>
                <a:cs typeface="Roboto"/>
                <a:sym typeface="Roboto"/>
              </a:rPr>
              <a:t>Independent</a:t>
            </a:r>
          </a:p>
          <a:p>
            <a:pPr marL="457200" lvl="0" indent="-330200">
              <a:spcBef>
                <a:spcPts val="0"/>
              </a:spcBef>
              <a:buClr>
                <a:srgbClr val="FFFFFF"/>
              </a:buClr>
              <a:buSzPct val="100000"/>
              <a:buFont typeface="Roboto"/>
              <a:buChar char="●"/>
            </a:pPr>
            <a:r>
              <a:rPr lang="en" sz="1600">
                <a:solidFill>
                  <a:srgbClr val="FFFFFF"/>
                </a:solidFill>
                <a:latin typeface="Roboto"/>
                <a:ea typeface="Roboto"/>
                <a:cs typeface="Roboto"/>
                <a:sym typeface="Roboto"/>
              </a:rPr>
              <a:t>Did not form partnership on its block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Garlic Press </a:t>
            </a:r>
          </a:p>
        </p:txBody>
      </p:sp>
      <p:sp>
        <p:nvSpPr>
          <p:cNvPr id="158" name="Shape 158"/>
          <p:cNvSpPr txBox="1">
            <a:spLocks noGrp="1"/>
          </p:cNvSpPr>
          <p:nvPr>
            <p:ph type="body" idx="1"/>
          </p:nvPr>
        </p:nvSpPr>
        <p:spPr>
          <a:xfrm>
            <a:off x="387900" y="1489825"/>
            <a:ext cx="3524400" cy="3078900"/>
          </a:xfrm>
          <a:prstGeom prst="rect">
            <a:avLst/>
          </a:prstGeom>
        </p:spPr>
        <p:txBody>
          <a:bodyPr lIns="91425" tIns="91425" rIns="91425" bIns="91425" anchor="t" anchorCtr="0">
            <a:noAutofit/>
          </a:bodyPr>
          <a:lstStyle/>
          <a:p>
            <a:pPr marL="457200" lvl="0" indent="-228600" rtl="0">
              <a:spcBef>
                <a:spcPts val="0"/>
              </a:spcBef>
            </a:pPr>
            <a:r>
              <a:rPr lang="en"/>
              <a:t>Possible partnerships with other businesses </a:t>
            </a:r>
          </a:p>
          <a:p>
            <a:pPr lvl="0" rtl="0">
              <a:spcBef>
                <a:spcPts val="0"/>
              </a:spcBef>
              <a:buNone/>
            </a:pPr>
            <a:endParaRPr/>
          </a:p>
          <a:p>
            <a:pPr marL="457200" lvl="0" indent="-228600" rtl="0">
              <a:spcBef>
                <a:spcPts val="0"/>
              </a:spcBef>
            </a:pPr>
            <a:r>
              <a:rPr lang="en"/>
              <a:t>Large enough recycling dumpster to share </a:t>
            </a:r>
          </a:p>
        </p:txBody>
      </p:sp>
      <p:pic>
        <p:nvPicPr>
          <p:cNvPr id="159" name="Shape 159" descr="IMG_0112.JPG"/>
          <p:cNvPicPr preferRelativeResize="0"/>
          <p:nvPr/>
        </p:nvPicPr>
        <p:blipFill>
          <a:blip r:embed="rId3">
            <a:alphaModFix/>
          </a:blip>
          <a:stretch>
            <a:fillRect/>
          </a:stretch>
        </p:blipFill>
        <p:spPr>
          <a:xfrm>
            <a:off x="3944750" y="753250"/>
            <a:ext cx="4926100" cy="3694575"/>
          </a:xfrm>
          <a:prstGeom prst="rect">
            <a:avLst/>
          </a:prstGeom>
          <a:noFill/>
          <a:ln w="19050" cap="flat" cmpd="sng">
            <a:solidFill>
              <a:srgbClr val="FFFFFF"/>
            </a:solidFill>
            <a:prstDash val="solid"/>
            <a:round/>
            <a:headEnd type="none" w="med" len="med"/>
            <a:tailEnd type="none" w="med" len="me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Brewhas &amp; Lunker’s</a:t>
            </a:r>
          </a:p>
        </p:txBody>
      </p:sp>
      <p:pic>
        <p:nvPicPr>
          <p:cNvPr id="165" name="Shape 165" descr="IMG_0098.JPG"/>
          <p:cNvPicPr preferRelativeResize="0"/>
          <p:nvPr/>
        </p:nvPicPr>
        <p:blipFill rotWithShape="1">
          <a:blip r:embed="rId3">
            <a:alphaModFix/>
          </a:blip>
          <a:srcRect t="12946" b="14321"/>
          <a:stretch/>
        </p:blipFill>
        <p:spPr>
          <a:xfrm>
            <a:off x="3830000" y="1577125"/>
            <a:ext cx="4926100" cy="2687152"/>
          </a:xfrm>
          <a:prstGeom prst="rect">
            <a:avLst/>
          </a:prstGeom>
          <a:noFill/>
          <a:ln w="19050" cap="flat" cmpd="sng">
            <a:solidFill>
              <a:srgbClr val="FFFFFF"/>
            </a:solidFill>
            <a:prstDash val="solid"/>
            <a:round/>
            <a:headEnd type="none" w="med" len="med"/>
            <a:tailEnd type="none" w="med" len="med"/>
          </a:ln>
        </p:spPr>
      </p:pic>
      <p:sp>
        <p:nvSpPr>
          <p:cNvPr id="166" name="Shape 166"/>
          <p:cNvSpPr txBox="1"/>
          <p:nvPr/>
        </p:nvSpPr>
        <p:spPr>
          <a:xfrm>
            <a:off x="549525" y="1733675"/>
            <a:ext cx="2901600" cy="1830000"/>
          </a:xfrm>
          <a:prstGeom prst="rect">
            <a:avLst/>
          </a:prstGeom>
          <a:noFill/>
          <a:ln>
            <a:noFill/>
          </a:ln>
        </p:spPr>
        <p:txBody>
          <a:bodyPr lIns="91425" tIns="91425" rIns="91425" bIns="91425" anchor="t" anchorCtr="0">
            <a:noAutofit/>
          </a:bodyPr>
          <a:lstStyle/>
          <a:p>
            <a:pPr marL="457200" lvl="0" indent="-342900" rtl="0">
              <a:spcBef>
                <a:spcPts val="0"/>
              </a:spcBef>
              <a:buClr>
                <a:srgbClr val="FFFFFF"/>
              </a:buClr>
              <a:buSzPct val="100000"/>
              <a:buFont typeface="Roboto"/>
              <a:buChar char="●"/>
            </a:pPr>
            <a:r>
              <a:rPr lang="en" sz="1800">
                <a:solidFill>
                  <a:srgbClr val="FFFFFF"/>
                </a:solidFill>
                <a:latin typeface="Roboto"/>
                <a:ea typeface="Roboto"/>
                <a:cs typeface="Roboto"/>
                <a:sym typeface="Roboto"/>
              </a:rPr>
              <a:t>Shared space </a:t>
            </a:r>
          </a:p>
          <a:p>
            <a:pPr lvl="0" rtl="0">
              <a:spcBef>
                <a:spcPts val="0"/>
              </a:spcBef>
              <a:buNone/>
            </a:pPr>
            <a:endParaRPr sz="1800">
              <a:solidFill>
                <a:srgbClr val="FFFFFF"/>
              </a:solidFill>
              <a:latin typeface="Roboto"/>
              <a:ea typeface="Roboto"/>
              <a:cs typeface="Roboto"/>
              <a:sym typeface="Roboto"/>
            </a:endParaRPr>
          </a:p>
          <a:p>
            <a:pPr marL="457200" lvl="0" indent="-330200">
              <a:spcBef>
                <a:spcPts val="0"/>
              </a:spcBef>
              <a:buClr>
                <a:srgbClr val="FFFFFF"/>
              </a:buClr>
              <a:buSzPct val="88888"/>
              <a:buFont typeface="Roboto"/>
              <a:buChar char="●"/>
            </a:pPr>
            <a:r>
              <a:rPr lang="en" sz="1800">
                <a:solidFill>
                  <a:srgbClr val="FFFFFF"/>
                </a:solidFill>
                <a:latin typeface="Roboto"/>
                <a:ea typeface="Roboto"/>
                <a:cs typeface="Roboto"/>
                <a:sym typeface="Roboto"/>
              </a:rPr>
              <a:t>Lots of room to share = possibility for partnerships</a:t>
            </a:r>
            <a:r>
              <a:rPr lang="en" sz="1600">
                <a:solidFill>
                  <a:srgbClr val="FFFFFF"/>
                </a:solidFill>
                <a:latin typeface="Roboto"/>
                <a:ea typeface="Roboto"/>
                <a:cs typeface="Roboto"/>
                <a:sym typeface="Roboto"/>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Pub II </a:t>
            </a:r>
          </a:p>
        </p:txBody>
      </p:sp>
      <p:pic>
        <p:nvPicPr>
          <p:cNvPr id="172" name="Shape 172" descr="IMG_0102.JPG"/>
          <p:cNvPicPr preferRelativeResize="0"/>
          <p:nvPr/>
        </p:nvPicPr>
        <p:blipFill rotWithShape="1">
          <a:blip r:embed="rId3">
            <a:alphaModFix/>
          </a:blip>
          <a:srcRect l="2360" r="5090" b="8883"/>
          <a:stretch/>
        </p:blipFill>
        <p:spPr>
          <a:xfrm>
            <a:off x="4087375" y="1378875"/>
            <a:ext cx="4559200" cy="3366375"/>
          </a:xfrm>
          <a:prstGeom prst="rect">
            <a:avLst/>
          </a:prstGeom>
          <a:noFill/>
          <a:ln w="19050" cap="flat" cmpd="sng">
            <a:solidFill>
              <a:srgbClr val="FFFFFF"/>
            </a:solidFill>
            <a:prstDash val="solid"/>
            <a:round/>
            <a:headEnd type="none" w="med" len="med"/>
            <a:tailEnd type="none" w="med" len="med"/>
          </a:ln>
        </p:spPr>
      </p:pic>
      <p:sp>
        <p:nvSpPr>
          <p:cNvPr id="173" name="Shape 173"/>
          <p:cNvSpPr txBox="1"/>
          <p:nvPr/>
        </p:nvSpPr>
        <p:spPr>
          <a:xfrm>
            <a:off x="647400" y="1469825"/>
            <a:ext cx="2666400" cy="3094500"/>
          </a:xfrm>
          <a:prstGeom prst="rect">
            <a:avLst/>
          </a:prstGeom>
          <a:noFill/>
          <a:ln>
            <a:noFill/>
          </a:ln>
        </p:spPr>
        <p:txBody>
          <a:bodyPr lIns="91425" tIns="91425" rIns="91425" bIns="91425" anchor="t" anchorCtr="0">
            <a:noAutofit/>
          </a:bodyPr>
          <a:lstStyle/>
          <a:p>
            <a:pPr marL="457200" lvl="0" indent="-342900" rtl="0">
              <a:spcBef>
                <a:spcPts val="0"/>
              </a:spcBef>
              <a:buClr>
                <a:srgbClr val="FFFFFF"/>
              </a:buClr>
              <a:buSzPct val="100000"/>
              <a:buFont typeface="Roboto"/>
              <a:buChar char="●"/>
            </a:pPr>
            <a:r>
              <a:rPr lang="en" sz="1800">
                <a:solidFill>
                  <a:srgbClr val="FFFFFF"/>
                </a:solidFill>
                <a:latin typeface="Roboto"/>
                <a:ea typeface="Roboto"/>
                <a:cs typeface="Roboto"/>
                <a:sym typeface="Roboto"/>
              </a:rPr>
              <a:t>Opportunity to form partnerships </a:t>
            </a:r>
          </a:p>
          <a:p>
            <a:pPr lvl="0" rtl="0">
              <a:spcBef>
                <a:spcPts val="0"/>
              </a:spcBef>
              <a:buNone/>
            </a:pPr>
            <a:endParaRPr sz="1800">
              <a:solidFill>
                <a:srgbClr val="FFFFFF"/>
              </a:solidFill>
              <a:latin typeface="Roboto"/>
              <a:ea typeface="Roboto"/>
              <a:cs typeface="Roboto"/>
              <a:sym typeface="Roboto"/>
            </a:endParaRPr>
          </a:p>
          <a:p>
            <a:pPr marL="457200" lvl="0" indent="-342900" rtl="0">
              <a:spcBef>
                <a:spcPts val="0"/>
              </a:spcBef>
              <a:buClr>
                <a:srgbClr val="FFFFFF"/>
              </a:buClr>
              <a:buSzPct val="100000"/>
              <a:buFont typeface="Roboto"/>
              <a:buChar char="●"/>
            </a:pPr>
            <a:r>
              <a:rPr lang="en" sz="1800">
                <a:solidFill>
                  <a:srgbClr val="FFFFFF"/>
                </a:solidFill>
                <a:latin typeface="Roboto"/>
                <a:ea typeface="Roboto"/>
                <a:cs typeface="Roboto"/>
                <a:sym typeface="Roboto"/>
              </a:rPr>
              <a:t>Pub II - 707 Liquors - Ace Hardware</a:t>
            </a:r>
          </a:p>
          <a:p>
            <a:pPr lvl="0" rtl="0">
              <a:spcBef>
                <a:spcPts val="0"/>
              </a:spcBef>
              <a:buNone/>
            </a:pPr>
            <a:endParaRPr sz="1800">
              <a:solidFill>
                <a:srgbClr val="FFFFFF"/>
              </a:solidFill>
              <a:latin typeface="Roboto"/>
              <a:ea typeface="Roboto"/>
              <a:cs typeface="Roboto"/>
              <a:sym typeface="Roboto"/>
            </a:endParaRPr>
          </a:p>
          <a:p>
            <a:pPr marL="457200" lvl="0" indent="-342900" rtl="0">
              <a:spcBef>
                <a:spcPts val="0"/>
              </a:spcBef>
              <a:buClr>
                <a:srgbClr val="FFFFFF"/>
              </a:buClr>
              <a:buSzPct val="100000"/>
              <a:buFont typeface="Roboto"/>
              <a:buChar char="●"/>
            </a:pPr>
            <a:r>
              <a:rPr lang="en" sz="1800">
                <a:solidFill>
                  <a:srgbClr val="FFFFFF"/>
                </a:solidFill>
                <a:latin typeface="Roboto"/>
                <a:ea typeface="Roboto"/>
                <a:cs typeface="Roboto"/>
                <a:sym typeface="Roboto"/>
              </a:rPr>
              <a:t> New management </a:t>
            </a:r>
          </a:p>
          <a:p>
            <a:pPr lvl="0" rtl="0">
              <a:spcBef>
                <a:spcPts val="0"/>
              </a:spcBef>
              <a:buNone/>
            </a:pPr>
            <a:endParaRPr sz="1800">
              <a:solidFill>
                <a:srgbClr val="FFFFFF"/>
              </a:solidFill>
              <a:latin typeface="Roboto"/>
              <a:ea typeface="Roboto"/>
              <a:cs typeface="Roboto"/>
              <a:sym typeface="Roboto"/>
            </a:endParaRPr>
          </a:p>
          <a:p>
            <a:pPr marL="457200" lvl="0" indent="-342900">
              <a:spcBef>
                <a:spcPts val="0"/>
              </a:spcBef>
              <a:buClr>
                <a:srgbClr val="FFFFFF"/>
              </a:buClr>
              <a:buSzPct val="100000"/>
              <a:buFont typeface="Roboto"/>
              <a:buChar char="●"/>
            </a:pPr>
            <a:r>
              <a:rPr lang="en" sz="1800">
                <a:solidFill>
                  <a:srgbClr val="FFFFFF"/>
                </a:solidFill>
                <a:latin typeface="Roboto"/>
                <a:ea typeface="Roboto"/>
                <a:cs typeface="Roboto"/>
                <a:sym typeface="Roboto"/>
              </a:rPr>
              <a:t>Cost-saving opportunities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Midwest Fiber </a:t>
            </a:r>
          </a:p>
        </p:txBody>
      </p:sp>
      <p:pic>
        <p:nvPicPr>
          <p:cNvPr id="179" name="Shape 179"/>
          <p:cNvPicPr preferRelativeResize="0"/>
          <p:nvPr/>
        </p:nvPicPr>
        <p:blipFill rotWithShape="1">
          <a:blip r:embed="rId3">
            <a:alphaModFix/>
          </a:blip>
          <a:srcRect l="4212" t="20200" r="4812" b="42843"/>
          <a:stretch/>
        </p:blipFill>
        <p:spPr>
          <a:xfrm>
            <a:off x="4989075" y="2157325"/>
            <a:ext cx="3767025" cy="2670348"/>
          </a:xfrm>
          <a:prstGeom prst="rect">
            <a:avLst/>
          </a:prstGeom>
          <a:noFill/>
          <a:ln w="19050" cap="flat" cmpd="sng">
            <a:solidFill>
              <a:srgbClr val="FFFFFF"/>
            </a:solidFill>
            <a:prstDash val="solid"/>
            <a:round/>
            <a:headEnd type="none" w="med" len="med"/>
            <a:tailEnd type="none" w="med" len="med"/>
          </a:ln>
        </p:spPr>
      </p:pic>
      <p:sp>
        <p:nvSpPr>
          <p:cNvPr id="180" name="Shape 180"/>
          <p:cNvSpPr txBox="1"/>
          <p:nvPr/>
        </p:nvSpPr>
        <p:spPr>
          <a:xfrm>
            <a:off x="387900" y="1427400"/>
            <a:ext cx="5259900" cy="1014300"/>
          </a:xfrm>
          <a:prstGeom prst="rect">
            <a:avLst/>
          </a:prstGeom>
          <a:noFill/>
          <a:ln>
            <a:noFill/>
          </a:ln>
        </p:spPr>
        <p:txBody>
          <a:bodyPr lIns="91425" tIns="91425" rIns="91425" bIns="91425" anchor="t" anchorCtr="0">
            <a:noAutofit/>
          </a:bodyPr>
          <a:lstStyle/>
          <a:p>
            <a:pPr marL="457200" lvl="0" indent="-342900" rtl="0">
              <a:spcBef>
                <a:spcPts val="0"/>
              </a:spcBef>
              <a:buClr>
                <a:srgbClr val="FFFFFF"/>
              </a:buClr>
              <a:buSzPct val="100000"/>
              <a:buFont typeface="Roboto"/>
              <a:buChar char="●"/>
            </a:pPr>
            <a:r>
              <a:rPr lang="en" sz="1800">
                <a:solidFill>
                  <a:srgbClr val="FFFFFF"/>
                </a:solidFill>
                <a:latin typeface="Roboto"/>
                <a:ea typeface="Roboto"/>
                <a:cs typeface="Roboto"/>
                <a:sym typeface="Roboto"/>
              </a:rPr>
              <a:t>To gain insight from recycling professionals</a:t>
            </a:r>
          </a:p>
          <a:p>
            <a:pPr marL="457200" lvl="0" indent="-342900" rtl="0">
              <a:spcBef>
                <a:spcPts val="0"/>
              </a:spcBef>
              <a:buClr>
                <a:srgbClr val="FFFFFF"/>
              </a:buClr>
              <a:buSzPct val="100000"/>
              <a:buFont typeface="Roboto"/>
              <a:buChar char="●"/>
            </a:pPr>
            <a:r>
              <a:rPr lang="en" sz="1800">
                <a:solidFill>
                  <a:srgbClr val="FFFFFF"/>
                </a:solidFill>
                <a:latin typeface="Roboto"/>
                <a:ea typeface="Roboto"/>
                <a:cs typeface="Roboto"/>
                <a:sym typeface="Roboto"/>
              </a:rPr>
              <a:t>Explained each step in recycling process  </a:t>
            </a:r>
          </a:p>
          <a:p>
            <a:pPr marL="457200" lvl="0" indent="-342900" rtl="0">
              <a:spcBef>
                <a:spcPts val="0"/>
              </a:spcBef>
              <a:buClr>
                <a:srgbClr val="FFFFFF"/>
              </a:buClr>
              <a:buSzPct val="100000"/>
              <a:buFont typeface="Roboto"/>
              <a:buChar char="●"/>
            </a:pPr>
            <a:r>
              <a:rPr lang="en" sz="1800">
                <a:solidFill>
                  <a:srgbClr val="FFFFFF"/>
                </a:solidFill>
                <a:latin typeface="Roboto"/>
                <a:ea typeface="Roboto"/>
                <a:cs typeface="Roboto"/>
                <a:sym typeface="Roboto"/>
              </a:rPr>
              <a:t>Consulted with our project </a:t>
            </a:r>
          </a:p>
        </p:txBody>
      </p:sp>
      <p:pic>
        <p:nvPicPr>
          <p:cNvPr id="181" name="Shape 181"/>
          <p:cNvPicPr preferRelativeResize="0"/>
          <p:nvPr/>
        </p:nvPicPr>
        <p:blipFill rotWithShape="1">
          <a:blip r:embed="rId4">
            <a:alphaModFix/>
          </a:blip>
          <a:srcRect t="-2506" b="18408"/>
          <a:stretch/>
        </p:blipFill>
        <p:spPr>
          <a:xfrm>
            <a:off x="1229025" y="2522100"/>
            <a:ext cx="3221390" cy="2031877"/>
          </a:xfrm>
          <a:prstGeom prst="rect">
            <a:avLst/>
          </a:prstGeom>
          <a:noFill/>
          <a:ln w="19050" cap="flat" cmpd="sng">
            <a:solidFill>
              <a:srgbClr val="FFFFFF"/>
            </a:solidFill>
            <a:prstDash val="solid"/>
            <a:round/>
            <a:headEnd type="none" w="med" len="med"/>
            <a:tailEnd type="none" w="med" len="med"/>
          </a:ln>
        </p:spPr>
      </p:pic>
      <p:sp>
        <p:nvSpPr>
          <p:cNvPr id="182" name="Shape 182"/>
          <p:cNvSpPr txBox="1"/>
          <p:nvPr/>
        </p:nvSpPr>
        <p:spPr>
          <a:xfrm>
            <a:off x="1374825" y="4553975"/>
            <a:ext cx="2929800" cy="472200"/>
          </a:xfrm>
          <a:prstGeom prst="rect">
            <a:avLst/>
          </a:prstGeom>
          <a:noFill/>
          <a:ln>
            <a:noFill/>
          </a:ln>
        </p:spPr>
        <p:txBody>
          <a:bodyPr lIns="91425" tIns="91425" rIns="91425" bIns="91425" anchor="t" anchorCtr="0">
            <a:noAutofit/>
          </a:bodyPr>
          <a:lstStyle/>
          <a:p>
            <a:pPr lvl="0" rtl="0">
              <a:spcBef>
                <a:spcPts val="0"/>
              </a:spcBef>
              <a:buNone/>
            </a:pPr>
            <a:r>
              <a:rPr lang="en" sz="1200">
                <a:solidFill>
                  <a:srgbClr val="FFFFFF"/>
                </a:solidFill>
              </a:rPr>
              <a:t>3 Types of plastic pallets from plastic water bottles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Midwest Fiber- </a:t>
            </a:r>
            <a:r>
              <a:rPr lang="en" sz="2000"/>
              <a:t>Virtual Material Recovery Facility </a:t>
            </a:r>
            <a:r>
              <a:rPr lang="en"/>
              <a:t> </a:t>
            </a:r>
          </a:p>
        </p:txBody>
      </p:sp>
      <p:pic>
        <p:nvPicPr>
          <p:cNvPr id="188" name="Shape 188"/>
          <p:cNvPicPr preferRelativeResize="0"/>
          <p:nvPr/>
        </p:nvPicPr>
        <p:blipFill>
          <a:blip r:embed="rId3">
            <a:alphaModFix/>
          </a:blip>
          <a:stretch>
            <a:fillRect/>
          </a:stretch>
        </p:blipFill>
        <p:spPr>
          <a:xfrm>
            <a:off x="1952800" y="1280425"/>
            <a:ext cx="4878349" cy="3353198"/>
          </a:xfrm>
          <a:prstGeom prst="rect">
            <a:avLst/>
          </a:prstGeom>
          <a:noFill/>
          <a:ln>
            <a:noFill/>
          </a:ln>
        </p:spPr>
      </p:pic>
      <p:sp>
        <p:nvSpPr>
          <p:cNvPr id="189" name="Shape 189"/>
          <p:cNvSpPr txBox="1"/>
          <p:nvPr/>
        </p:nvSpPr>
        <p:spPr>
          <a:xfrm>
            <a:off x="2442900" y="4671275"/>
            <a:ext cx="4258200" cy="386400"/>
          </a:xfrm>
          <a:prstGeom prst="rect">
            <a:avLst/>
          </a:prstGeom>
          <a:noFill/>
          <a:ln>
            <a:noFill/>
          </a:ln>
        </p:spPr>
        <p:txBody>
          <a:bodyPr lIns="91425" tIns="91425" rIns="91425" bIns="91425" anchor="t" anchorCtr="0">
            <a:noAutofit/>
          </a:bodyPr>
          <a:lstStyle/>
          <a:p>
            <a:pPr lvl="0">
              <a:spcBef>
                <a:spcPts val="0"/>
              </a:spcBef>
              <a:buNone/>
            </a:pPr>
            <a:r>
              <a:rPr lang="en">
                <a:solidFill>
                  <a:srgbClr val="FFFFFF"/>
                </a:solidFill>
                <a:latin typeface="Roboto"/>
                <a:ea typeface="Roboto"/>
                <a:cs typeface="Roboto"/>
                <a:sym typeface="Roboto"/>
              </a:rPr>
              <a:t>Autoplay Link: http://www.midwest-fiber.com/mrf/</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Midwest Fiber- </a:t>
            </a:r>
            <a:r>
              <a:rPr lang="en" sz="2000"/>
              <a:t>Photos </a:t>
            </a:r>
          </a:p>
        </p:txBody>
      </p:sp>
      <p:pic>
        <p:nvPicPr>
          <p:cNvPr id="195" name="Shape 195"/>
          <p:cNvPicPr preferRelativeResize="0"/>
          <p:nvPr/>
        </p:nvPicPr>
        <p:blipFill rotWithShape="1">
          <a:blip r:embed="rId3">
            <a:alphaModFix/>
          </a:blip>
          <a:srcRect t="20930" b="29177"/>
          <a:stretch/>
        </p:blipFill>
        <p:spPr>
          <a:xfrm>
            <a:off x="589125" y="2092801"/>
            <a:ext cx="3959900" cy="2183850"/>
          </a:xfrm>
          <a:prstGeom prst="rect">
            <a:avLst/>
          </a:prstGeom>
          <a:noFill/>
          <a:ln w="19050" cap="flat" cmpd="sng">
            <a:solidFill>
              <a:srgbClr val="FFFFFF"/>
            </a:solidFill>
            <a:prstDash val="solid"/>
            <a:round/>
            <a:headEnd type="none" w="med" len="med"/>
            <a:tailEnd type="none" w="med" len="med"/>
          </a:ln>
        </p:spPr>
      </p:pic>
      <p:pic>
        <p:nvPicPr>
          <p:cNvPr id="196" name="Shape 196"/>
          <p:cNvPicPr preferRelativeResize="0"/>
          <p:nvPr/>
        </p:nvPicPr>
        <p:blipFill rotWithShape="1">
          <a:blip r:embed="rId4">
            <a:alphaModFix/>
          </a:blip>
          <a:srcRect t="24159" r="1806" b="28845"/>
          <a:stretch/>
        </p:blipFill>
        <p:spPr>
          <a:xfrm>
            <a:off x="4835625" y="2092799"/>
            <a:ext cx="3920479" cy="2183850"/>
          </a:xfrm>
          <a:prstGeom prst="rect">
            <a:avLst/>
          </a:prstGeom>
          <a:noFill/>
          <a:ln w="19050" cap="flat" cmpd="sng">
            <a:solidFill>
              <a:srgbClr val="FFFFFF"/>
            </a:solidFill>
            <a:prstDash val="solid"/>
            <a:round/>
            <a:headEnd type="none" w="med" len="med"/>
            <a:tailEnd type="none" w="med" len="med"/>
          </a:ln>
        </p:spPr>
      </p:pic>
      <p:sp>
        <p:nvSpPr>
          <p:cNvPr id="197" name="Shape 197"/>
          <p:cNvSpPr txBox="1"/>
          <p:nvPr/>
        </p:nvSpPr>
        <p:spPr>
          <a:xfrm>
            <a:off x="657350" y="1419350"/>
            <a:ext cx="3404700" cy="507000"/>
          </a:xfrm>
          <a:prstGeom prst="rect">
            <a:avLst/>
          </a:prstGeom>
          <a:noFill/>
          <a:ln>
            <a:noFill/>
          </a:ln>
        </p:spPr>
        <p:txBody>
          <a:bodyPr lIns="91425" tIns="91425" rIns="91425" bIns="91425" anchor="t" anchorCtr="0">
            <a:noAutofit/>
          </a:bodyPr>
          <a:lstStyle/>
          <a:p>
            <a:pPr lvl="0">
              <a:spcBef>
                <a:spcPts val="0"/>
              </a:spcBef>
              <a:buNone/>
            </a:pPr>
            <a:r>
              <a:rPr lang="en" sz="1800">
                <a:solidFill>
                  <a:srgbClr val="FFFFFF"/>
                </a:solidFill>
                <a:latin typeface="Roboto"/>
                <a:ea typeface="Roboto"/>
                <a:cs typeface="Roboto"/>
                <a:sym typeface="Roboto"/>
              </a:rPr>
              <a:t>Final Sorted Recycled Bundles: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Shape 202"/>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Midwest Fiber</a:t>
            </a:r>
          </a:p>
        </p:txBody>
      </p:sp>
      <p:sp>
        <p:nvSpPr>
          <p:cNvPr id="203" name="Shape 203"/>
          <p:cNvSpPr txBox="1">
            <a:spLocks noGrp="1"/>
          </p:cNvSpPr>
          <p:nvPr>
            <p:ph type="body" idx="1"/>
          </p:nvPr>
        </p:nvSpPr>
        <p:spPr>
          <a:xfrm>
            <a:off x="387900" y="1394000"/>
            <a:ext cx="8318700" cy="1280999"/>
          </a:xfrm>
          <a:prstGeom prst="rect">
            <a:avLst/>
          </a:prstGeom>
        </p:spPr>
        <p:txBody>
          <a:bodyPr lIns="91425" tIns="91425" rIns="91425" bIns="91425" anchor="t" anchorCtr="0">
            <a:noAutofit/>
          </a:bodyPr>
          <a:lstStyle/>
          <a:p>
            <a:pPr lvl="0">
              <a:spcBef>
                <a:spcPts val="0"/>
              </a:spcBef>
              <a:spcAft>
                <a:spcPts val="0"/>
              </a:spcAft>
              <a:buNone/>
            </a:pPr>
            <a:r>
              <a:rPr lang="en" dirty="0"/>
              <a:t>Recommendations: </a:t>
            </a:r>
          </a:p>
          <a:p>
            <a:pPr marL="457200" lvl="0" indent="-228600" rtl="0">
              <a:spcBef>
                <a:spcPts val="0"/>
              </a:spcBef>
              <a:spcAft>
                <a:spcPts val="0"/>
              </a:spcAft>
            </a:pPr>
            <a:r>
              <a:rPr lang="en" dirty="0"/>
              <a:t>Single-stream 2 yard dumpster for frequent pick-up </a:t>
            </a:r>
          </a:p>
          <a:p>
            <a:pPr marL="457200" lvl="0" indent="-228600" rtl="0">
              <a:spcBef>
                <a:spcPts val="0"/>
              </a:spcBef>
              <a:spcAft>
                <a:spcPts val="0"/>
              </a:spcAft>
            </a:pPr>
            <a:r>
              <a:rPr lang="en" dirty="0"/>
              <a:t>Each business should have their own toter to help prevent overflow </a:t>
            </a:r>
          </a:p>
        </p:txBody>
      </p:sp>
      <p:pic>
        <p:nvPicPr>
          <p:cNvPr id="204" name="Shape 204"/>
          <p:cNvPicPr preferRelativeResize="0"/>
          <p:nvPr/>
        </p:nvPicPr>
        <p:blipFill>
          <a:blip r:embed="rId3">
            <a:alphaModFix/>
          </a:blip>
          <a:stretch>
            <a:fillRect/>
          </a:stretch>
        </p:blipFill>
        <p:spPr>
          <a:xfrm>
            <a:off x="5432775" y="2787150"/>
            <a:ext cx="1808807" cy="2163700"/>
          </a:xfrm>
          <a:prstGeom prst="rect">
            <a:avLst/>
          </a:prstGeom>
          <a:noFill/>
          <a:ln>
            <a:noFill/>
          </a:ln>
        </p:spPr>
      </p:pic>
      <p:pic>
        <p:nvPicPr>
          <p:cNvPr id="205" name="Shape 205"/>
          <p:cNvPicPr preferRelativeResize="0"/>
          <p:nvPr/>
        </p:nvPicPr>
        <p:blipFill>
          <a:blip r:embed="rId4">
            <a:alphaModFix/>
          </a:blip>
          <a:stretch>
            <a:fillRect/>
          </a:stretch>
        </p:blipFill>
        <p:spPr>
          <a:xfrm>
            <a:off x="989500" y="2787150"/>
            <a:ext cx="3956984" cy="216370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Midwest Fiber Continued… </a:t>
            </a:r>
          </a:p>
        </p:txBody>
      </p:sp>
      <p:sp>
        <p:nvSpPr>
          <p:cNvPr id="211" name="Shape 211"/>
          <p:cNvSpPr txBox="1">
            <a:spLocks noGrp="1"/>
          </p:cNvSpPr>
          <p:nvPr>
            <p:ph type="body" idx="1"/>
          </p:nvPr>
        </p:nvSpPr>
        <p:spPr>
          <a:xfrm>
            <a:off x="387900" y="1489824"/>
            <a:ext cx="8222100" cy="1402500"/>
          </a:xfrm>
          <a:prstGeom prst="rect">
            <a:avLst/>
          </a:prstGeom>
        </p:spPr>
        <p:txBody>
          <a:bodyPr lIns="91425" tIns="91425" rIns="91425" bIns="91425" anchor="t" anchorCtr="0">
            <a:noAutofit/>
          </a:bodyPr>
          <a:lstStyle/>
          <a:p>
            <a:pPr marL="457200" lvl="0" indent="-228600" rtl="0">
              <a:spcBef>
                <a:spcPts val="0"/>
              </a:spcBef>
              <a:spcAft>
                <a:spcPts val="0"/>
              </a:spcAft>
            </a:pPr>
            <a:r>
              <a:rPr lang="en" dirty="0"/>
              <a:t>Pricing  ranging from $65-$100 (depending on size, number of containers, and amount of recyclables) </a:t>
            </a:r>
          </a:p>
          <a:p>
            <a:pPr marL="457200" lvl="0" indent="-228600" rtl="0">
              <a:spcBef>
                <a:spcPts val="0"/>
              </a:spcBef>
              <a:spcAft>
                <a:spcPts val="0"/>
              </a:spcAft>
            </a:pPr>
            <a:r>
              <a:rPr lang="en" dirty="0"/>
              <a:t>Incentive: reduced costs </a:t>
            </a:r>
          </a:p>
          <a:p>
            <a:pPr marL="457200" lvl="0" indent="-228600" rtl="0">
              <a:spcBef>
                <a:spcPts val="0"/>
              </a:spcBef>
              <a:spcAft>
                <a:spcPts val="0"/>
              </a:spcAft>
            </a:pPr>
            <a:r>
              <a:rPr lang="en" dirty="0"/>
              <a:t>Competitors: </a:t>
            </a:r>
            <a:r>
              <a:rPr lang="en" dirty="0" smtClean="0"/>
              <a:t>Henson </a:t>
            </a:r>
            <a:endParaRPr lang="en" dirty="0"/>
          </a:p>
        </p:txBody>
      </p:sp>
      <p:pic>
        <p:nvPicPr>
          <p:cNvPr id="212" name="Shape 212"/>
          <p:cNvPicPr preferRelativeResize="0"/>
          <p:nvPr/>
        </p:nvPicPr>
        <p:blipFill rotWithShape="1">
          <a:blip r:embed="rId3">
            <a:alphaModFix/>
          </a:blip>
          <a:srcRect l="2133" t="2696" r="10415" b="2705"/>
          <a:stretch/>
        </p:blipFill>
        <p:spPr>
          <a:xfrm>
            <a:off x="3408924" y="2602625"/>
            <a:ext cx="1502700" cy="1947925"/>
          </a:xfrm>
          <a:prstGeom prst="rect">
            <a:avLst/>
          </a:prstGeom>
          <a:noFill/>
          <a:ln>
            <a:noFill/>
          </a:ln>
        </p:spPr>
      </p:pic>
      <p:pic>
        <p:nvPicPr>
          <p:cNvPr id="213" name="Shape 213"/>
          <p:cNvPicPr preferRelativeResize="0"/>
          <p:nvPr/>
        </p:nvPicPr>
        <p:blipFill>
          <a:blip r:embed="rId4">
            <a:alphaModFix/>
          </a:blip>
          <a:stretch>
            <a:fillRect/>
          </a:stretch>
        </p:blipFill>
        <p:spPr>
          <a:xfrm>
            <a:off x="5199275" y="2055250"/>
            <a:ext cx="3731275" cy="2707250"/>
          </a:xfrm>
          <a:prstGeom prst="rect">
            <a:avLst/>
          </a:prstGeom>
          <a:noFill/>
          <a:ln w="19050" cap="flat" cmpd="sng">
            <a:solidFill>
              <a:srgbClr val="FFFFFF"/>
            </a:solidFill>
            <a:prstDash val="solid"/>
            <a:round/>
            <a:headEnd type="none" w="med" len="med"/>
            <a:tailEnd type="none" w="med" len="med"/>
          </a:ln>
        </p:spPr>
      </p:pic>
      <p:sp>
        <p:nvSpPr>
          <p:cNvPr id="214" name="Shape 214"/>
          <p:cNvSpPr txBox="1"/>
          <p:nvPr/>
        </p:nvSpPr>
        <p:spPr>
          <a:xfrm>
            <a:off x="3520375" y="4598825"/>
            <a:ext cx="1279800" cy="330000"/>
          </a:xfrm>
          <a:prstGeom prst="rect">
            <a:avLst/>
          </a:prstGeom>
          <a:noFill/>
          <a:ln>
            <a:noFill/>
          </a:ln>
        </p:spPr>
        <p:txBody>
          <a:bodyPr lIns="91425" tIns="91425" rIns="91425" bIns="91425" anchor="t" anchorCtr="0">
            <a:noAutofit/>
          </a:bodyPr>
          <a:lstStyle/>
          <a:p>
            <a:pPr lvl="0">
              <a:spcBef>
                <a:spcPts val="0"/>
              </a:spcBef>
              <a:buNone/>
            </a:pPr>
            <a:r>
              <a:rPr lang="en">
                <a:solidFill>
                  <a:srgbClr val="FFFFFF"/>
                </a:solidFill>
                <a:latin typeface="Roboto"/>
                <a:ea typeface="Roboto"/>
                <a:cs typeface="Roboto"/>
                <a:sym typeface="Roboto"/>
              </a:rPr>
              <a:t>Hensen Toter</a:t>
            </a:r>
          </a:p>
        </p:txBody>
      </p:sp>
      <p:pic>
        <p:nvPicPr>
          <p:cNvPr id="215" name="Shape 215"/>
          <p:cNvPicPr preferRelativeResize="0"/>
          <p:nvPr/>
        </p:nvPicPr>
        <p:blipFill rotWithShape="1">
          <a:blip r:embed="rId5">
            <a:alphaModFix/>
          </a:blip>
          <a:srcRect b="6120"/>
          <a:stretch/>
        </p:blipFill>
        <p:spPr>
          <a:xfrm>
            <a:off x="953200" y="2935249"/>
            <a:ext cx="2224425" cy="1827249"/>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Project Scope</a:t>
            </a:r>
          </a:p>
        </p:txBody>
      </p:sp>
      <p:sp>
        <p:nvSpPr>
          <p:cNvPr id="70" name="Shape 70"/>
          <p:cNvSpPr txBox="1">
            <a:spLocks noGrp="1"/>
          </p:cNvSpPr>
          <p:nvPr>
            <p:ph type="body" idx="1"/>
          </p:nvPr>
        </p:nvSpPr>
        <p:spPr>
          <a:xfrm>
            <a:off x="1471050" y="1543475"/>
            <a:ext cx="6201900" cy="3078900"/>
          </a:xfrm>
          <a:prstGeom prst="rect">
            <a:avLst/>
          </a:prstGeom>
        </p:spPr>
        <p:txBody>
          <a:bodyPr lIns="91425" tIns="91425" rIns="91425" bIns="91425" anchor="t" anchorCtr="0">
            <a:noAutofit/>
          </a:bodyPr>
          <a:lstStyle/>
          <a:p>
            <a:pPr lvl="0">
              <a:spcBef>
                <a:spcPts val="0"/>
              </a:spcBef>
              <a:buNone/>
            </a:pPr>
            <a:r>
              <a:rPr lang="en"/>
              <a:t>Goal of creating partnerships between adjacent businesses to consolidate recycling pick-up in an attempt to reduce costs and save space</a:t>
            </a:r>
          </a:p>
          <a:p>
            <a:pPr lvl="0">
              <a:spcBef>
                <a:spcPts val="0"/>
              </a:spcBef>
              <a:buNone/>
            </a:pPr>
            <a:endParaRPr/>
          </a:p>
        </p:txBody>
      </p:sp>
      <p:pic>
        <p:nvPicPr>
          <p:cNvPr id="71" name="Shape 71" descr="dp-dough-vip.jpg"/>
          <p:cNvPicPr preferRelativeResize="0"/>
          <p:nvPr/>
        </p:nvPicPr>
        <p:blipFill>
          <a:blip r:embed="rId3">
            <a:alphaModFix/>
          </a:blip>
          <a:stretch>
            <a:fillRect/>
          </a:stretch>
        </p:blipFill>
        <p:spPr>
          <a:xfrm>
            <a:off x="697312" y="3260274"/>
            <a:ext cx="2396625" cy="1362099"/>
          </a:xfrm>
          <a:prstGeom prst="rect">
            <a:avLst/>
          </a:prstGeom>
          <a:noFill/>
          <a:ln w="19050" cap="flat" cmpd="sng">
            <a:solidFill>
              <a:srgbClr val="FFFFFF"/>
            </a:solidFill>
            <a:prstDash val="solid"/>
            <a:round/>
            <a:headEnd type="none" w="med" len="med"/>
            <a:tailEnd type="none" w="med" len="med"/>
          </a:ln>
        </p:spPr>
      </p:pic>
      <p:pic>
        <p:nvPicPr>
          <p:cNvPr id="72" name="Shape 72" descr="58c04875b204d.image.jpg"/>
          <p:cNvPicPr preferRelativeResize="0"/>
          <p:nvPr/>
        </p:nvPicPr>
        <p:blipFill rotWithShape="1">
          <a:blip r:embed="rId4">
            <a:alphaModFix/>
          </a:blip>
          <a:srcRect t="19397" b="10348"/>
          <a:stretch/>
        </p:blipFill>
        <p:spPr>
          <a:xfrm>
            <a:off x="3538300" y="3260274"/>
            <a:ext cx="2908157" cy="1362099"/>
          </a:xfrm>
          <a:prstGeom prst="rect">
            <a:avLst/>
          </a:prstGeom>
          <a:noFill/>
          <a:ln w="19050" cap="flat" cmpd="sng">
            <a:solidFill>
              <a:srgbClr val="FFFFFF"/>
            </a:solidFill>
            <a:prstDash val="solid"/>
            <a:round/>
            <a:headEnd type="none" w="med" len="med"/>
            <a:tailEnd type="none" w="med" len="med"/>
          </a:ln>
        </p:spPr>
      </p:pic>
      <p:pic>
        <p:nvPicPr>
          <p:cNvPr id="73" name="Shape 73" descr="photo0jpg.jpg"/>
          <p:cNvPicPr preferRelativeResize="0"/>
          <p:nvPr/>
        </p:nvPicPr>
        <p:blipFill rotWithShape="1">
          <a:blip r:embed="rId5">
            <a:alphaModFix/>
          </a:blip>
          <a:srcRect t="4241" b="29999"/>
          <a:stretch/>
        </p:blipFill>
        <p:spPr>
          <a:xfrm>
            <a:off x="6890837" y="3260275"/>
            <a:ext cx="1555861" cy="1362100"/>
          </a:xfrm>
          <a:prstGeom prst="rect">
            <a:avLst/>
          </a:prstGeom>
          <a:noFill/>
          <a:ln w="19050" cap="flat" cmpd="sng">
            <a:solidFill>
              <a:srgbClr val="FFFFFF"/>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Coffee Hound </a:t>
            </a:r>
          </a:p>
        </p:txBody>
      </p:sp>
      <p:sp>
        <p:nvSpPr>
          <p:cNvPr id="221" name="Shape 221"/>
          <p:cNvSpPr txBox="1">
            <a:spLocks noGrp="1"/>
          </p:cNvSpPr>
          <p:nvPr>
            <p:ph type="body" idx="1"/>
          </p:nvPr>
        </p:nvSpPr>
        <p:spPr>
          <a:xfrm>
            <a:off x="387900" y="1489824"/>
            <a:ext cx="8368200" cy="1136999"/>
          </a:xfrm>
          <a:prstGeom prst="rect">
            <a:avLst/>
          </a:prstGeom>
        </p:spPr>
        <p:txBody>
          <a:bodyPr lIns="91425" tIns="91425" rIns="91425" bIns="91425" anchor="t" anchorCtr="0">
            <a:noAutofit/>
          </a:bodyPr>
          <a:lstStyle/>
          <a:p>
            <a:pPr marL="457200" lvl="0" indent="-228600" rtl="0">
              <a:spcBef>
                <a:spcPts val="0"/>
              </a:spcBef>
              <a:spcAft>
                <a:spcPts val="0"/>
              </a:spcAft>
            </a:pPr>
            <a:r>
              <a:rPr lang="en" dirty="0"/>
              <a:t>Recycling route at Bloomington, IL location </a:t>
            </a:r>
          </a:p>
          <a:p>
            <a:pPr marL="457200" lvl="0" indent="-228600" rtl="0">
              <a:spcBef>
                <a:spcPts val="0"/>
              </a:spcBef>
              <a:spcAft>
                <a:spcPts val="0"/>
              </a:spcAft>
            </a:pPr>
            <a:r>
              <a:rPr lang="en" dirty="0"/>
              <a:t>Pick up recycling from Normal, IL location </a:t>
            </a:r>
          </a:p>
          <a:p>
            <a:pPr marL="457200" lvl="0" indent="-228600">
              <a:spcBef>
                <a:spcPts val="0"/>
              </a:spcBef>
              <a:spcAft>
                <a:spcPts val="0"/>
              </a:spcAft>
            </a:pPr>
            <a:r>
              <a:rPr lang="en" dirty="0"/>
              <a:t>Recycle, Reduce, Reuse</a:t>
            </a:r>
            <a:br>
              <a:rPr lang="en" dirty="0"/>
            </a:br>
            <a:endParaRPr lang="en" dirty="0"/>
          </a:p>
        </p:txBody>
      </p:sp>
      <p:pic>
        <p:nvPicPr>
          <p:cNvPr id="222" name="Shape 222"/>
          <p:cNvPicPr preferRelativeResize="0"/>
          <p:nvPr/>
        </p:nvPicPr>
        <p:blipFill rotWithShape="1">
          <a:blip r:embed="rId3">
            <a:alphaModFix/>
          </a:blip>
          <a:srcRect l="3550" t="-812" r="1265" b="-802"/>
          <a:stretch/>
        </p:blipFill>
        <p:spPr>
          <a:xfrm>
            <a:off x="5191225" y="2626837"/>
            <a:ext cx="3025268" cy="2195275"/>
          </a:xfrm>
          <a:prstGeom prst="rect">
            <a:avLst/>
          </a:prstGeom>
          <a:noFill/>
          <a:ln w="19050" cap="flat" cmpd="sng">
            <a:solidFill>
              <a:srgbClr val="FFFFFF"/>
            </a:solidFill>
            <a:prstDash val="solid"/>
            <a:round/>
            <a:headEnd type="none" w="med" len="med"/>
            <a:tailEnd type="none" w="med" len="med"/>
          </a:ln>
        </p:spPr>
      </p:pic>
      <p:pic>
        <p:nvPicPr>
          <p:cNvPr id="223" name="Shape 223"/>
          <p:cNvPicPr preferRelativeResize="0"/>
          <p:nvPr/>
        </p:nvPicPr>
        <p:blipFill rotWithShape="1">
          <a:blip r:embed="rId4">
            <a:alphaModFix/>
          </a:blip>
          <a:srcRect b="9362"/>
          <a:stretch/>
        </p:blipFill>
        <p:spPr>
          <a:xfrm>
            <a:off x="884925" y="2626837"/>
            <a:ext cx="3225575" cy="2195274"/>
          </a:xfrm>
          <a:prstGeom prst="rect">
            <a:avLst/>
          </a:prstGeom>
          <a:noFill/>
          <a:ln w="19050" cap="flat" cmpd="sng">
            <a:solidFill>
              <a:srgbClr val="FFFFFF"/>
            </a:solidFill>
            <a:prstDash val="solid"/>
            <a:round/>
            <a:headEnd type="none" w="med" len="med"/>
            <a:tailEnd type="none" w="med" len="med"/>
          </a:ln>
        </p:spPr>
      </p:pic>
      <p:sp>
        <p:nvSpPr>
          <p:cNvPr id="224" name="Shape 224"/>
          <p:cNvSpPr/>
          <p:nvPr/>
        </p:nvSpPr>
        <p:spPr>
          <a:xfrm>
            <a:off x="4335875" y="3381412"/>
            <a:ext cx="692100" cy="686100"/>
          </a:xfrm>
          <a:prstGeom prst="curvedLeftArrow">
            <a:avLst>
              <a:gd name="adj1" fmla="val 25000"/>
              <a:gd name="adj2" fmla="val 50000"/>
              <a:gd name="adj3" fmla="val 25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225" name="Shape 225"/>
          <p:cNvPicPr preferRelativeResize="0"/>
          <p:nvPr/>
        </p:nvPicPr>
        <p:blipFill>
          <a:blip r:embed="rId5">
            <a:alphaModFix/>
          </a:blip>
          <a:stretch>
            <a:fillRect/>
          </a:stretch>
        </p:blipFill>
        <p:spPr>
          <a:xfrm>
            <a:off x="5607675" y="1604225"/>
            <a:ext cx="2430873" cy="809199"/>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Challenges </a:t>
            </a:r>
          </a:p>
        </p:txBody>
      </p:sp>
      <p:sp>
        <p:nvSpPr>
          <p:cNvPr id="231" name="Shape 231"/>
          <p:cNvSpPr txBox="1">
            <a:spLocks noGrp="1"/>
          </p:cNvSpPr>
          <p:nvPr>
            <p:ph type="body" idx="1"/>
          </p:nvPr>
        </p:nvSpPr>
        <p:spPr>
          <a:xfrm>
            <a:off x="387900" y="1489825"/>
            <a:ext cx="8186700" cy="3132000"/>
          </a:xfrm>
          <a:prstGeom prst="rect">
            <a:avLst/>
          </a:prstGeom>
        </p:spPr>
        <p:txBody>
          <a:bodyPr lIns="91425" tIns="91425" rIns="91425" bIns="91425" anchor="t" anchorCtr="0">
            <a:noAutofit/>
          </a:bodyPr>
          <a:lstStyle/>
          <a:p>
            <a:pPr marL="457200" lvl="0" indent="-228600" rtl="0">
              <a:spcBef>
                <a:spcPts val="0"/>
              </a:spcBef>
            </a:pPr>
            <a:r>
              <a:rPr lang="en"/>
              <a:t>Time constraints </a:t>
            </a:r>
          </a:p>
          <a:p>
            <a:pPr marL="457200" lvl="0" indent="-228600" rtl="0">
              <a:spcBef>
                <a:spcPts val="0"/>
              </a:spcBef>
              <a:spcAft>
                <a:spcPts val="0"/>
              </a:spcAft>
            </a:pPr>
            <a:r>
              <a:rPr lang="en"/>
              <a:t>Scheduling conflicts </a:t>
            </a:r>
          </a:p>
          <a:p>
            <a:pPr marL="457200" lvl="0" indent="-228600" rtl="0">
              <a:spcBef>
                <a:spcPts val="0"/>
              </a:spcBef>
            </a:pPr>
            <a:r>
              <a:rPr lang="en"/>
              <a:t>Business owner priorities vary</a:t>
            </a:r>
          </a:p>
          <a:p>
            <a:pPr marL="457200" lvl="0" indent="-228600" rtl="0">
              <a:spcBef>
                <a:spcPts val="0"/>
              </a:spcBef>
              <a:spcAft>
                <a:spcPts val="0"/>
              </a:spcAft>
            </a:pPr>
            <a:r>
              <a:rPr lang="en"/>
              <a:t>Each business operates as an individual unit</a:t>
            </a:r>
          </a:p>
          <a:p>
            <a:pPr marL="457200" lvl="0" indent="-228600" rtl="0">
              <a:spcBef>
                <a:spcPts val="0"/>
              </a:spcBef>
              <a:spcAft>
                <a:spcPts val="0"/>
              </a:spcAft>
            </a:pPr>
            <a:r>
              <a:rPr lang="en"/>
              <a:t>Difficulty in getting key businesses to get involved </a:t>
            </a:r>
          </a:p>
          <a:p>
            <a:pPr marL="457200" lvl="0" indent="-228600" rtl="0">
              <a:spcBef>
                <a:spcPts val="0"/>
              </a:spcBef>
              <a:spcAft>
                <a:spcPts val="0"/>
              </a:spcAft>
            </a:pPr>
            <a:r>
              <a:rPr lang="en"/>
              <a:t>Asking businesses to participate involuntarily </a:t>
            </a:r>
          </a:p>
          <a:p>
            <a:pPr marL="457200" lvl="0" indent="-228600" rtl="0">
              <a:spcBef>
                <a:spcPts val="0"/>
              </a:spcBef>
              <a:spcAft>
                <a:spcPts val="0"/>
              </a:spcAft>
            </a:pPr>
            <a:r>
              <a:rPr lang="en"/>
              <a:t>Forming partnership with businesses, again involuntarily </a:t>
            </a:r>
          </a:p>
          <a:p>
            <a:pPr lvl="0" rtl="0">
              <a:spcBef>
                <a:spcPts val="0"/>
              </a:spcBef>
              <a:spcAft>
                <a:spcPts val="0"/>
              </a:spcAft>
              <a:buNone/>
            </a:pPr>
            <a:endParaRPr>
              <a:solidFill>
                <a:srgbClr val="FFFFF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Diffusion of Innovations Theory</a:t>
            </a:r>
          </a:p>
        </p:txBody>
      </p:sp>
      <p:sp>
        <p:nvSpPr>
          <p:cNvPr id="237" name="Shape 237"/>
          <p:cNvSpPr txBox="1">
            <a:spLocks noGrp="1"/>
          </p:cNvSpPr>
          <p:nvPr>
            <p:ph type="body" idx="1"/>
          </p:nvPr>
        </p:nvSpPr>
        <p:spPr>
          <a:xfrm>
            <a:off x="387900" y="1489825"/>
            <a:ext cx="4208100" cy="3078900"/>
          </a:xfrm>
          <a:prstGeom prst="rect">
            <a:avLst/>
          </a:prstGeom>
        </p:spPr>
        <p:txBody>
          <a:bodyPr lIns="91425" tIns="91425" rIns="91425" bIns="91425" anchor="t" anchorCtr="0">
            <a:noAutofit/>
          </a:bodyPr>
          <a:lstStyle/>
          <a:p>
            <a:pPr marL="457200" lvl="0" indent="-228600" rtl="0">
              <a:spcBef>
                <a:spcPts val="0"/>
              </a:spcBef>
            </a:pPr>
            <a:r>
              <a:rPr lang="en"/>
              <a:t>Potential Adopter’s view of a change agent</a:t>
            </a:r>
          </a:p>
          <a:p>
            <a:pPr marL="457200" lvl="0" indent="-228600">
              <a:spcBef>
                <a:spcPts val="0"/>
              </a:spcBef>
              <a:buChar char="●"/>
            </a:pPr>
            <a:r>
              <a:rPr lang="en"/>
              <a:t>Advantageous innovations do not sell themselves</a:t>
            </a:r>
          </a:p>
        </p:txBody>
      </p:sp>
      <p:pic>
        <p:nvPicPr>
          <p:cNvPr id="238" name="Shape 238"/>
          <p:cNvPicPr preferRelativeResize="0"/>
          <p:nvPr/>
        </p:nvPicPr>
        <p:blipFill>
          <a:blip r:embed="rId3">
            <a:alphaModFix/>
          </a:blip>
          <a:stretch>
            <a:fillRect/>
          </a:stretch>
        </p:blipFill>
        <p:spPr>
          <a:xfrm>
            <a:off x="4596000" y="1553887"/>
            <a:ext cx="4243201" cy="2950776"/>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Shape 243"/>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Recommendations for Moving Forward: </a:t>
            </a:r>
          </a:p>
        </p:txBody>
      </p:sp>
      <p:sp>
        <p:nvSpPr>
          <p:cNvPr id="244" name="Shape 244"/>
          <p:cNvSpPr txBox="1">
            <a:spLocks noGrp="1"/>
          </p:cNvSpPr>
          <p:nvPr>
            <p:ph type="body" idx="1"/>
          </p:nvPr>
        </p:nvSpPr>
        <p:spPr>
          <a:xfrm>
            <a:off x="387900" y="1489824"/>
            <a:ext cx="8368200" cy="2494200"/>
          </a:xfrm>
          <a:prstGeom prst="rect">
            <a:avLst/>
          </a:prstGeom>
        </p:spPr>
        <p:txBody>
          <a:bodyPr lIns="91425" tIns="91425" rIns="91425" bIns="91425" anchor="t" anchorCtr="0">
            <a:noAutofit/>
          </a:bodyPr>
          <a:lstStyle/>
          <a:p>
            <a:pPr marL="457200" lvl="0" indent="-228600" rtl="0">
              <a:spcBef>
                <a:spcPts val="0"/>
              </a:spcBef>
            </a:pPr>
            <a:r>
              <a:rPr lang="en"/>
              <a:t>Make sure businesses are willing to participate</a:t>
            </a:r>
          </a:p>
          <a:p>
            <a:pPr marL="457200" lvl="0" indent="-228600" rtl="0">
              <a:spcBef>
                <a:spcPts val="0"/>
              </a:spcBef>
            </a:pPr>
            <a:r>
              <a:rPr lang="en"/>
              <a:t>More research on successful blocks</a:t>
            </a:r>
          </a:p>
          <a:p>
            <a:pPr marL="457200" lvl="0" indent="-228600" rtl="0">
              <a:spcBef>
                <a:spcPts val="0"/>
              </a:spcBef>
            </a:pPr>
            <a:r>
              <a:rPr lang="en"/>
              <a:t>Know how much waste each business generates </a:t>
            </a:r>
          </a:p>
          <a:p>
            <a:pPr marL="457200" lvl="0" indent="-228600" rtl="0">
              <a:spcBef>
                <a:spcPts val="0"/>
              </a:spcBef>
            </a:pPr>
            <a:r>
              <a:rPr lang="en"/>
              <a:t>Research recycling options &amp; quote  </a:t>
            </a:r>
          </a:p>
          <a:p>
            <a:pPr marL="457200" lvl="0" indent="-228600" rtl="0">
              <a:spcBef>
                <a:spcPts val="0"/>
              </a:spcBef>
            </a:pPr>
            <a:r>
              <a:rPr lang="en"/>
              <a:t>Involve mentors to consult businesses</a:t>
            </a:r>
          </a:p>
          <a:p>
            <a:pPr marL="457200" lvl="0" indent="-228600" rtl="0">
              <a:spcBef>
                <a:spcPts val="0"/>
              </a:spcBef>
            </a:pPr>
            <a:r>
              <a:rPr lang="en"/>
              <a:t>The Rock &amp; Jimmy John’s partnership </a:t>
            </a:r>
          </a:p>
          <a:p>
            <a:pPr marL="457200" lvl="0" indent="-228600" rtl="0">
              <a:spcBef>
                <a:spcPts val="0"/>
              </a:spcBef>
            </a:pPr>
            <a:r>
              <a:rPr lang="en"/>
              <a:t>Look into Pub II - 707 Liquors - Ace Hardware as a potential partnership  </a:t>
            </a:r>
          </a:p>
          <a:p>
            <a:pPr lvl="0" rtl="0">
              <a:spcBef>
                <a:spcPts val="0"/>
              </a:spcBef>
              <a:buNone/>
            </a:pPr>
            <a:endParaRPr/>
          </a:p>
          <a:p>
            <a:pPr lvl="0" rtl="0">
              <a:spcBef>
                <a:spcPts val="0"/>
              </a:spcBef>
              <a:buNone/>
            </a:pPr>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ctrTitle"/>
          </p:nvPr>
        </p:nvSpPr>
        <p:spPr>
          <a:xfrm>
            <a:off x="1680301" y="1188925"/>
            <a:ext cx="5783400" cy="1457399"/>
          </a:xfrm>
          <a:prstGeom prst="rect">
            <a:avLst/>
          </a:prstGeom>
        </p:spPr>
        <p:txBody>
          <a:bodyPr lIns="91425" tIns="91425" rIns="91425" bIns="91425" anchor="b" anchorCtr="0">
            <a:noAutofit/>
          </a:bodyPr>
          <a:lstStyle/>
          <a:p>
            <a:pPr lvl="0">
              <a:spcBef>
                <a:spcPts val="0"/>
              </a:spcBef>
              <a:buNone/>
            </a:pPr>
            <a:r>
              <a:rPr lang="en"/>
              <a:t>Questions?</a:t>
            </a:r>
          </a:p>
        </p:txBody>
      </p:sp>
      <p:sp>
        <p:nvSpPr>
          <p:cNvPr id="250" name="Shape 250"/>
          <p:cNvSpPr txBox="1">
            <a:spLocks noGrp="1"/>
          </p:cNvSpPr>
          <p:nvPr>
            <p:ph type="subTitle" idx="1"/>
          </p:nvPr>
        </p:nvSpPr>
        <p:spPr>
          <a:xfrm>
            <a:off x="1680301" y="3049450"/>
            <a:ext cx="5783400" cy="909000"/>
          </a:xfrm>
          <a:prstGeom prst="rect">
            <a:avLst/>
          </a:prstGeom>
        </p:spPr>
        <p:txBody>
          <a:bodyPr lIns="91425" tIns="91425" rIns="91425" bIns="91425" anchor="t" anchorCtr="0">
            <a:noAutofit/>
          </a:bodyPr>
          <a:lstStyle/>
          <a:p>
            <a:pPr lvl="0">
              <a:spcBef>
                <a:spcPts val="0"/>
              </a:spcBef>
              <a:buNone/>
            </a:pPr>
            <a:r>
              <a:rPr lang="en"/>
              <a:t>Thank You</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Context</a:t>
            </a:r>
          </a:p>
        </p:txBody>
      </p:sp>
      <p:sp>
        <p:nvSpPr>
          <p:cNvPr id="79" name="Shape 79"/>
          <p:cNvSpPr txBox="1">
            <a:spLocks noGrp="1"/>
          </p:cNvSpPr>
          <p:nvPr>
            <p:ph type="body" idx="1"/>
          </p:nvPr>
        </p:nvSpPr>
        <p:spPr>
          <a:xfrm>
            <a:off x="387900" y="1317324"/>
            <a:ext cx="8368200" cy="3078900"/>
          </a:xfrm>
          <a:prstGeom prst="rect">
            <a:avLst/>
          </a:prstGeom>
        </p:spPr>
        <p:txBody>
          <a:bodyPr lIns="91425" tIns="91425" rIns="91425" bIns="91425" anchor="t" anchorCtr="0">
            <a:noAutofit/>
          </a:bodyPr>
          <a:lstStyle/>
          <a:p>
            <a:pPr marL="457200" lvl="0" indent="-228600" rtl="0">
              <a:spcBef>
                <a:spcPts val="0"/>
              </a:spcBef>
            </a:pPr>
            <a:r>
              <a:rPr lang="en"/>
              <a:t>McLean County reaching capacity</a:t>
            </a:r>
          </a:p>
          <a:p>
            <a:pPr marL="457200" lvl="0" indent="-228600" rtl="0">
              <a:spcBef>
                <a:spcPts val="0"/>
              </a:spcBef>
            </a:pPr>
            <a:r>
              <a:rPr lang="en"/>
              <a:t>Not all Uptown businesses recycle </a:t>
            </a:r>
          </a:p>
          <a:p>
            <a:pPr marL="457200" lvl="0" indent="-228600" rtl="0">
              <a:spcBef>
                <a:spcPts val="0"/>
              </a:spcBef>
            </a:pPr>
            <a:r>
              <a:rPr lang="en"/>
              <a:t>Existing waste partnerships </a:t>
            </a:r>
          </a:p>
          <a:p>
            <a:pPr marL="457200" lvl="0" indent="-228600" rtl="0">
              <a:spcBef>
                <a:spcPts val="0"/>
              </a:spcBef>
            </a:pPr>
            <a:r>
              <a:rPr lang="en"/>
              <a:t>Space limited</a:t>
            </a:r>
          </a:p>
          <a:p>
            <a:pPr lvl="0" rtl="0">
              <a:spcBef>
                <a:spcPts val="0"/>
              </a:spcBef>
              <a:buNone/>
            </a:pPr>
            <a:endParaRPr/>
          </a:p>
        </p:txBody>
      </p:sp>
      <p:pic>
        <p:nvPicPr>
          <p:cNvPr id="80" name="Shape 80" descr="download.jpg"/>
          <p:cNvPicPr preferRelativeResize="0"/>
          <p:nvPr/>
        </p:nvPicPr>
        <p:blipFill>
          <a:blip r:embed="rId3">
            <a:alphaModFix/>
          </a:blip>
          <a:stretch>
            <a:fillRect/>
          </a:stretch>
        </p:blipFill>
        <p:spPr>
          <a:xfrm>
            <a:off x="2623699" y="2946950"/>
            <a:ext cx="2587650" cy="1938250"/>
          </a:xfrm>
          <a:prstGeom prst="rect">
            <a:avLst/>
          </a:prstGeom>
          <a:noFill/>
          <a:ln w="19050" cap="flat" cmpd="sng">
            <a:solidFill>
              <a:srgbClr val="FFFFFF"/>
            </a:solidFill>
            <a:prstDash val="solid"/>
            <a:round/>
            <a:headEnd type="none" w="med" len="med"/>
            <a:tailEnd type="none" w="med" len="med"/>
          </a:ln>
        </p:spPr>
      </p:pic>
      <p:pic>
        <p:nvPicPr>
          <p:cNvPr id="81" name="Shape 81"/>
          <p:cNvPicPr preferRelativeResize="0"/>
          <p:nvPr/>
        </p:nvPicPr>
        <p:blipFill rotWithShape="1">
          <a:blip r:embed="rId4">
            <a:alphaModFix/>
          </a:blip>
          <a:srcRect l="46794" t="12821" r="26923" b="16810"/>
          <a:stretch/>
        </p:blipFill>
        <p:spPr>
          <a:xfrm>
            <a:off x="5816599" y="458036"/>
            <a:ext cx="2939500" cy="4427174"/>
          </a:xfrm>
          <a:prstGeom prst="rect">
            <a:avLst/>
          </a:prstGeom>
          <a:noFill/>
          <a:ln w="19050" cap="flat" cmpd="sng">
            <a:solidFill>
              <a:srgbClr val="FFFFFF"/>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dirty="0"/>
              <a:t>Objectives</a:t>
            </a:r>
          </a:p>
        </p:txBody>
      </p:sp>
      <p:sp>
        <p:nvSpPr>
          <p:cNvPr id="87" name="Shape 87"/>
          <p:cNvSpPr txBox="1">
            <a:spLocks noGrp="1"/>
          </p:cNvSpPr>
          <p:nvPr>
            <p:ph type="body" idx="1"/>
          </p:nvPr>
        </p:nvSpPr>
        <p:spPr>
          <a:xfrm>
            <a:off x="387900" y="1489824"/>
            <a:ext cx="8368200" cy="1112700"/>
          </a:xfrm>
          <a:prstGeom prst="rect">
            <a:avLst/>
          </a:prstGeom>
        </p:spPr>
        <p:txBody>
          <a:bodyPr lIns="91425" tIns="91425" rIns="91425" bIns="91425" anchor="t" anchorCtr="0">
            <a:noAutofit/>
          </a:bodyPr>
          <a:lstStyle/>
          <a:p>
            <a:pPr marL="457200" lvl="0" indent="-228600" rtl="0">
              <a:spcBef>
                <a:spcPts val="0"/>
              </a:spcBef>
            </a:pPr>
            <a:r>
              <a:rPr lang="en" dirty="0"/>
              <a:t>Increase recycling and reduce costs </a:t>
            </a:r>
          </a:p>
          <a:p>
            <a:pPr marL="457200" lvl="0" indent="-228600" rtl="0">
              <a:spcBef>
                <a:spcPts val="0"/>
              </a:spcBef>
            </a:pPr>
            <a:r>
              <a:rPr lang="en" dirty="0"/>
              <a:t>Focus on restaurants due to waste volume</a:t>
            </a:r>
          </a:p>
          <a:p>
            <a:pPr marL="457200" lvl="0" indent="-228600" rtl="0">
              <a:spcBef>
                <a:spcPts val="0"/>
              </a:spcBef>
            </a:pPr>
            <a:r>
              <a:rPr lang="en" dirty="0"/>
              <a:t>Develop a partnership amongst The Rock, Jimmy Johns and Coffee Hound</a:t>
            </a:r>
          </a:p>
        </p:txBody>
      </p:sp>
      <p:pic>
        <p:nvPicPr>
          <p:cNvPr id="88" name="Shape 88"/>
          <p:cNvPicPr preferRelativeResize="0"/>
          <p:nvPr/>
        </p:nvPicPr>
        <p:blipFill rotWithShape="1">
          <a:blip r:embed="rId3">
            <a:alphaModFix/>
          </a:blip>
          <a:srcRect t="11237"/>
          <a:stretch/>
        </p:blipFill>
        <p:spPr>
          <a:xfrm>
            <a:off x="3217050" y="3061548"/>
            <a:ext cx="2104372" cy="1687552"/>
          </a:xfrm>
          <a:prstGeom prst="rect">
            <a:avLst/>
          </a:prstGeom>
          <a:noFill/>
          <a:ln w="19050" cap="flat" cmpd="sng">
            <a:solidFill>
              <a:srgbClr val="FFFFFF"/>
            </a:solidFill>
            <a:prstDash val="solid"/>
            <a:round/>
            <a:headEnd type="none" w="med" len="med"/>
            <a:tailEnd type="none" w="med" len="med"/>
          </a:ln>
        </p:spPr>
      </p:pic>
      <p:pic>
        <p:nvPicPr>
          <p:cNvPr id="89" name="Shape 89" descr="photo0jpg.jpg"/>
          <p:cNvPicPr preferRelativeResize="0"/>
          <p:nvPr/>
        </p:nvPicPr>
        <p:blipFill rotWithShape="1">
          <a:blip r:embed="rId4">
            <a:alphaModFix/>
          </a:blip>
          <a:srcRect t="4241" b="29999"/>
          <a:stretch/>
        </p:blipFill>
        <p:spPr>
          <a:xfrm>
            <a:off x="6480320" y="3061547"/>
            <a:ext cx="1600268" cy="1687552"/>
          </a:xfrm>
          <a:prstGeom prst="rect">
            <a:avLst/>
          </a:prstGeom>
          <a:noFill/>
          <a:ln w="19050" cap="flat" cmpd="sng">
            <a:solidFill>
              <a:srgbClr val="FFFFFF"/>
            </a:solidFill>
            <a:prstDash val="solid"/>
            <a:round/>
            <a:headEnd type="none" w="med" len="med"/>
            <a:tailEnd type="none" w="med" len="med"/>
          </a:ln>
        </p:spPr>
      </p:pic>
      <p:pic>
        <p:nvPicPr>
          <p:cNvPr id="90" name="Shape 90"/>
          <p:cNvPicPr preferRelativeResize="0"/>
          <p:nvPr/>
        </p:nvPicPr>
        <p:blipFill rotWithShape="1">
          <a:blip r:embed="rId5">
            <a:alphaModFix/>
          </a:blip>
          <a:srcRect t="31217" b="17294"/>
          <a:stretch/>
        </p:blipFill>
        <p:spPr>
          <a:xfrm>
            <a:off x="841875" y="3097117"/>
            <a:ext cx="1464756" cy="1651983"/>
          </a:xfrm>
          <a:prstGeom prst="rect">
            <a:avLst/>
          </a:prstGeom>
          <a:noFill/>
          <a:ln w="19050" cap="flat" cmpd="sng">
            <a:solidFill>
              <a:srgbClr val="FFFFFF"/>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p:nvPr/>
        </p:nvSpPr>
        <p:spPr>
          <a:xfrm>
            <a:off x="942625" y="81150"/>
            <a:ext cx="7344900" cy="4981200"/>
          </a:xfrm>
          <a:prstGeom prst="rect">
            <a:avLst/>
          </a:prstGeom>
          <a:solidFill>
            <a:srgbClr val="FFFFFF"/>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106" name="Shape 106" descr="clip_image002.png"/>
          <p:cNvPicPr preferRelativeResize="0"/>
          <p:nvPr/>
        </p:nvPicPr>
        <p:blipFill>
          <a:blip r:embed="rId3">
            <a:alphaModFix/>
          </a:blip>
          <a:stretch>
            <a:fillRect/>
          </a:stretch>
        </p:blipFill>
        <p:spPr>
          <a:xfrm>
            <a:off x="1033324" y="121350"/>
            <a:ext cx="7231549" cy="4898324"/>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Past Success </a:t>
            </a:r>
          </a:p>
        </p:txBody>
      </p:sp>
      <p:sp>
        <p:nvSpPr>
          <p:cNvPr id="96" name="Shape 96"/>
          <p:cNvSpPr txBox="1">
            <a:spLocks noGrp="1"/>
          </p:cNvSpPr>
          <p:nvPr>
            <p:ph type="body" idx="1"/>
          </p:nvPr>
        </p:nvSpPr>
        <p:spPr>
          <a:xfrm>
            <a:off x="387900" y="1397224"/>
            <a:ext cx="4584000" cy="1434900"/>
          </a:xfrm>
          <a:prstGeom prst="rect">
            <a:avLst/>
          </a:prstGeom>
        </p:spPr>
        <p:txBody>
          <a:bodyPr lIns="91425" tIns="91425" rIns="91425" bIns="91425" anchor="t" anchorCtr="0">
            <a:noAutofit/>
          </a:bodyPr>
          <a:lstStyle/>
          <a:p>
            <a:pPr marL="457200" lvl="0" indent="-228600" rtl="0">
              <a:lnSpc>
                <a:spcPct val="100000"/>
              </a:lnSpc>
              <a:spcBef>
                <a:spcPts val="0"/>
              </a:spcBef>
              <a:spcAft>
                <a:spcPts val="0"/>
              </a:spcAft>
            </a:pPr>
            <a:r>
              <a:rPr lang="en" dirty="0"/>
              <a:t>3 blocks already have existing partnerships</a:t>
            </a:r>
          </a:p>
          <a:p>
            <a:pPr marL="914400" lvl="1" indent="-228600" rtl="0">
              <a:lnSpc>
                <a:spcPct val="100000"/>
              </a:lnSpc>
              <a:spcBef>
                <a:spcPts val="0"/>
              </a:spcBef>
              <a:spcAft>
                <a:spcPts val="0"/>
              </a:spcAft>
              <a:buClr>
                <a:srgbClr val="FFFFFF"/>
              </a:buClr>
            </a:pPr>
            <a:r>
              <a:rPr lang="en" dirty="0">
                <a:solidFill>
                  <a:srgbClr val="FFFFFF"/>
                </a:solidFill>
              </a:rPr>
              <a:t>Windy City-Maggie Miley’s </a:t>
            </a:r>
          </a:p>
          <a:p>
            <a:pPr marL="914400" lvl="1" indent="-228600" rtl="0">
              <a:lnSpc>
                <a:spcPct val="100000"/>
              </a:lnSpc>
              <a:spcBef>
                <a:spcPts val="0"/>
              </a:spcBef>
              <a:spcAft>
                <a:spcPts val="0"/>
              </a:spcAft>
              <a:buClr>
                <a:srgbClr val="FFFFFF"/>
              </a:buClr>
            </a:pPr>
            <a:r>
              <a:rPr lang="en" dirty="0">
                <a:solidFill>
                  <a:srgbClr val="FFFFFF"/>
                </a:solidFill>
              </a:rPr>
              <a:t>La Bamba-Emack Bolio’s </a:t>
            </a:r>
          </a:p>
          <a:p>
            <a:pPr marL="914400" lvl="1" indent="-228600" rtl="0">
              <a:lnSpc>
                <a:spcPct val="100000"/>
              </a:lnSpc>
              <a:spcBef>
                <a:spcPts val="0"/>
              </a:spcBef>
              <a:spcAft>
                <a:spcPts val="0"/>
              </a:spcAft>
              <a:buClr>
                <a:srgbClr val="FFFFFF"/>
              </a:buClr>
            </a:pPr>
            <a:r>
              <a:rPr lang="en" dirty="0">
                <a:solidFill>
                  <a:srgbClr val="FFFFFF"/>
                </a:solidFill>
              </a:rPr>
              <a:t>Medici’s - Garlic Press </a:t>
            </a:r>
          </a:p>
          <a:p>
            <a:pPr lvl="0">
              <a:lnSpc>
                <a:spcPct val="100000"/>
              </a:lnSpc>
              <a:spcBef>
                <a:spcPts val="0"/>
              </a:spcBef>
              <a:spcAft>
                <a:spcPts val="0"/>
              </a:spcAft>
              <a:buNone/>
            </a:pPr>
            <a:endParaRPr dirty="0"/>
          </a:p>
        </p:txBody>
      </p:sp>
      <p:pic>
        <p:nvPicPr>
          <p:cNvPr id="97" name="Shape 97"/>
          <p:cNvPicPr preferRelativeResize="0"/>
          <p:nvPr/>
        </p:nvPicPr>
        <p:blipFill>
          <a:blip r:embed="rId3">
            <a:alphaModFix/>
          </a:blip>
          <a:stretch>
            <a:fillRect/>
          </a:stretch>
        </p:blipFill>
        <p:spPr>
          <a:xfrm>
            <a:off x="387900" y="3018349"/>
            <a:ext cx="2583830" cy="1937872"/>
          </a:xfrm>
          <a:prstGeom prst="rect">
            <a:avLst/>
          </a:prstGeom>
          <a:noFill/>
          <a:ln w="19050" cap="flat" cmpd="sng">
            <a:solidFill>
              <a:srgbClr val="FFFFFF"/>
            </a:solidFill>
            <a:prstDash val="solid"/>
            <a:round/>
            <a:headEnd type="none" w="med" len="med"/>
            <a:tailEnd type="none" w="med" len="med"/>
          </a:ln>
        </p:spPr>
      </p:pic>
      <p:pic>
        <p:nvPicPr>
          <p:cNvPr id="98" name="Shape 98" descr="IMG_0094.JPG"/>
          <p:cNvPicPr preferRelativeResize="0"/>
          <p:nvPr/>
        </p:nvPicPr>
        <p:blipFill rotWithShape="1">
          <a:blip r:embed="rId4">
            <a:alphaModFix/>
          </a:blip>
          <a:srcRect t="15030" b="38131"/>
          <a:stretch/>
        </p:blipFill>
        <p:spPr>
          <a:xfrm>
            <a:off x="5041900" y="1397225"/>
            <a:ext cx="3894279" cy="1368022"/>
          </a:xfrm>
          <a:prstGeom prst="rect">
            <a:avLst/>
          </a:prstGeom>
          <a:noFill/>
          <a:ln w="19050" cap="flat" cmpd="sng">
            <a:solidFill>
              <a:srgbClr val="FFFFFF"/>
            </a:solidFill>
            <a:prstDash val="solid"/>
            <a:round/>
            <a:headEnd type="none" w="med" len="med"/>
            <a:tailEnd type="none" w="med" len="med"/>
          </a:ln>
        </p:spPr>
      </p:pic>
      <p:pic>
        <p:nvPicPr>
          <p:cNvPr id="99" name="Shape 99" descr="IMG_0095.JPG"/>
          <p:cNvPicPr preferRelativeResize="0"/>
          <p:nvPr/>
        </p:nvPicPr>
        <p:blipFill>
          <a:blip r:embed="rId5">
            <a:alphaModFix/>
          </a:blip>
          <a:stretch>
            <a:fillRect/>
          </a:stretch>
        </p:blipFill>
        <p:spPr>
          <a:xfrm>
            <a:off x="3280087" y="3018353"/>
            <a:ext cx="2583819" cy="1937857"/>
          </a:xfrm>
          <a:prstGeom prst="rect">
            <a:avLst/>
          </a:prstGeom>
          <a:noFill/>
          <a:ln w="19050" cap="flat" cmpd="sng">
            <a:solidFill>
              <a:srgbClr val="FFFFFF"/>
            </a:solidFill>
            <a:prstDash val="solid"/>
            <a:round/>
            <a:headEnd type="none" w="med" len="med"/>
            <a:tailEnd type="none" w="med" len="med"/>
          </a:ln>
        </p:spPr>
      </p:pic>
      <p:pic>
        <p:nvPicPr>
          <p:cNvPr id="100" name="Shape 100" descr="IMG_0096.JPG"/>
          <p:cNvPicPr preferRelativeResize="0"/>
          <p:nvPr/>
        </p:nvPicPr>
        <p:blipFill>
          <a:blip r:embed="rId6">
            <a:alphaModFix/>
          </a:blip>
          <a:stretch>
            <a:fillRect/>
          </a:stretch>
        </p:blipFill>
        <p:spPr>
          <a:xfrm>
            <a:off x="6172274" y="3018349"/>
            <a:ext cx="2583829" cy="1937872"/>
          </a:xfrm>
          <a:prstGeom prst="rect">
            <a:avLst/>
          </a:prstGeom>
          <a:noFill/>
          <a:ln w="19050" cap="flat" cmpd="sng">
            <a:solidFill>
              <a:srgbClr val="FFFFFF"/>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Research </a:t>
            </a:r>
          </a:p>
        </p:txBody>
      </p:sp>
      <p:sp>
        <p:nvSpPr>
          <p:cNvPr id="112" name="Shape 112"/>
          <p:cNvSpPr txBox="1">
            <a:spLocks noGrp="1"/>
          </p:cNvSpPr>
          <p:nvPr>
            <p:ph type="body" idx="1"/>
          </p:nvPr>
        </p:nvSpPr>
        <p:spPr>
          <a:xfrm>
            <a:off x="387900" y="1489824"/>
            <a:ext cx="8368200" cy="1727700"/>
          </a:xfrm>
          <a:prstGeom prst="rect">
            <a:avLst/>
          </a:prstGeom>
        </p:spPr>
        <p:txBody>
          <a:bodyPr lIns="91425" tIns="91425" rIns="91425" bIns="91425" anchor="t" anchorCtr="0">
            <a:noAutofit/>
          </a:bodyPr>
          <a:lstStyle/>
          <a:p>
            <a:pPr marL="457200" lvl="0" indent="-228600" rtl="0">
              <a:lnSpc>
                <a:spcPct val="100000"/>
              </a:lnSpc>
              <a:spcBef>
                <a:spcPts val="0"/>
              </a:spcBef>
              <a:spcAft>
                <a:spcPts val="0"/>
              </a:spcAft>
            </a:pPr>
            <a:r>
              <a:rPr lang="en" dirty="0"/>
              <a:t>Scouted recycling dumpsters </a:t>
            </a:r>
          </a:p>
          <a:p>
            <a:pPr marL="457200" lvl="0" indent="-228600" rtl="0">
              <a:lnSpc>
                <a:spcPct val="100000"/>
              </a:lnSpc>
              <a:spcBef>
                <a:spcPts val="0"/>
              </a:spcBef>
              <a:spcAft>
                <a:spcPts val="0"/>
              </a:spcAft>
            </a:pPr>
            <a:r>
              <a:rPr lang="en" dirty="0"/>
              <a:t>Visited Midwest Fiber &amp; gained insight </a:t>
            </a:r>
          </a:p>
          <a:p>
            <a:pPr marL="457200" lvl="0" indent="-228600" rtl="0">
              <a:lnSpc>
                <a:spcPct val="100000"/>
              </a:lnSpc>
              <a:spcBef>
                <a:spcPts val="0"/>
              </a:spcBef>
              <a:spcAft>
                <a:spcPts val="0"/>
              </a:spcAft>
            </a:pPr>
            <a:r>
              <a:rPr lang="en" dirty="0"/>
              <a:t>Contacted D.P Dough - (part of successful block) </a:t>
            </a:r>
          </a:p>
          <a:p>
            <a:pPr marL="457200" lvl="0" indent="-228600" rtl="0">
              <a:lnSpc>
                <a:spcPct val="100000"/>
              </a:lnSpc>
              <a:spcBef>
                <a:spcPts val="0"/>
              </a:spcBef>
              <a:spcAft>
                <a:spcPts val="0"/>
              </a:spcAft>
            </a:pPr>
            <a:r>
              <a:rPr lang="en" dirty="0"/>
              <a:t>Researched recycling companies </a:t>
            </a:r>
          </a:p>
          <a:p>
            <a:pPr marL="457200" lvl="0" indent="-228600">
              <a:lnSpc>
                <a:spcPct val="100000"/>
              </a:lnSpc>
              <a:spcBef>
                <a:spcPts val="0"/>
              </a:spcBef>
              <a:spcAft>
                <a:spcPts val="0"/>
              </a:spcAft>
            </a:pPr>
            <a:r>
              <a:rPr lang="en" dirty="0"/>
              <a:t>Consulted with Joe Tulley - Uptown Manager </a:t>
            </a:r>
          </a:p>
        </p:txBody>
      </p:sp>
      <p:pic>
        <p:nvPicPr>
          <p:cNvPr id="113" name="Shape 113"/>
          <p:cNvPicPr preferRelativeResize="0"/>
          <p:nvPr/>
        </p:nvPicPr>
        <p:blipFill rotWithShape="1">
          <a:blip r:embed="rId3">
            <a:alphaModFix/>
          </a:blip>
          <a:srcRect b="19910"/>
          <a:stretch/>
        </p:blipFill>
        <p:spPr>
          <a:xfrm>
            <a:off x="618724" y="3425450"/>
            <a:ext cx="2278300" cy="1368547"/>
          </a:xfrm>
          <a:prstGeom prst="rect">
            <a:avLst/>
          </a:prstGeom>
          <a:noFill/>
          <a:ln w="19050" cap="flat" cmpd="sng">
            <a:solidFill>
              <a:srgbClr val="FFFFFF"/>
            </a:solidFill>
            <a:prstDash val="solid"/>
            <a:round/>
            <a:headEnd type="none" w="med" len="med"/>
            <a:tailEnd type="none" w="med" len="med"/>
          </a:ln>
        </p:spPr>
      </p:pic>
      <p:pic>
        <p:nvPicPr>
          <p:cNvPr id="114" name="Shape 114"/>
          <p:cNvPicPr preferRelativeResize="0"/>
          <p:nvPr/>
        </p:nvPicPr>
        <p:blipFill rotWithShape="1">
          <a:blip r:embed="rId4">
            <a:alphaModFix/>
          </a:blip>
          <a:srcRect l="4212" t="20200" r="4812" b="42843"/>
          <a:stretch/>
        </p:blipFill>
        <p:spPr>
          <a:xfrm>
            <a:off x="3085000" y="3425449"/>
            <a:ext cx="1930600" cy="1368549"/>
          </a:xfrm>
          <a:prstGeom prst="rect">
            <a:avLst/>
          </a:prstGeom>
          <a:noFill/>
          <a:ln w="19050" cap="flat" cmpd="sng">
            <a:solidFill>
              <a:srgbClr val="FFFFFF"/>
            </a:solidFill>
            <a:prstDash val="solid"/>
            <a:round/>
            <a:headEnd type="none" w="med" len="med"/>
            <a:tailEnd type="none" w="med" len="med"/>
          </a:ln>
        </p:spPr>
      </p:pic>
      <p:pic>
        <p:nvPicPr>
          <p:cNvPr id="115" name="Shape 115"/>
          <p:cNvPicPr preferRelativeResize="0"/>
          <p:nvPr/>
        </p:nvPicPr>
        <p:blipFill>
          <a:blip r:embed="rId5">
            <a:alphaModFix/>
          </a:blip>
          <a:stretch>
            <a:fillRect/>
          </a:stretch>
        </p:blipFill>
        <p:spPr>
          <a:xfrm>
            <a:off x="5277750" y="3425450"/>
            <a:ext cx="1424075" cy="1368550"/>
          </a:xfrm>
          <a:prstGeom prst="rect">
            <a:avLst/>
          </a:prstGeom>
          <a:noFill/>
          <a:ln>
            <a:noFill/>
          </a:ln>
        </p:spPr>
      </p:pic>
      <p:pic>
        <p:nvPicPr>
          <p:cNvPr id="116" name="Shape 116"/>
          <p:cNvPicPr preferRelativeResize="0"/>
          <p:nvPr/>
        </p:nvPicPr>
        <p:blipFill>
          <a:blip r:embed="rId6">
            <a:alphaModFix/>
          </a:blip>
          <a:stretch>
            <a:fillRect/>
          </a:stretch>
        </p:blipFill>
        <p:spPr>
          <a:xfrm>
            <a:off x="6894800" y="3425449"/>
            <a:ext cx="2050238" cy="1368549"/>
          </a:xfrm>
          <a:prstGeom prst="rect">
            <a:avLst/>
          </a:prstGeom>
          <a:noFill/>
          <a:ln w="19050" cap="flat" cmpd="sng">
            <a:solidFill>
              <a:srgbClr val="FFFFFF"/>
            </a:solidFill>
            <a:prstDash val="solid"/>
            <a:round/>
            <a:headEnd type="none" w="med" len="med"/>
            <a:tailEnd type="none" w="med" len="me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D.P Dough </a:t>
            </a:r>
          </a:p>
        </p:txBody>
      </p:sp>
      <p:pic>
        <p:nvPicPr>
          <p:cNvPr id="122" name="Shape 122" descr="IMG_0095.JPG"/>
          <p:cNvPicPr preferRelativeResize="0"/>
          <p:nvPr/>
        </p:nvPicPr>
        <p:blipFill rotWithShape="1">
          <a:blip r:embed="rId3">
            <a:alphaModFix/>
          </a:blip>
          <a:srcRect l="4776" r="18299" b="44967"/>
          <a:stretch/>
        </p:blipFill>
        <p:spPr>
          <a:xfrm>
            <a:off x="387900" y="1724450"/>
            <a:ext cx="4356770" cy="2337697"/>
          </a:xfrm>
          <a:prstGeom prst="rect">
            <a:avLst/>
          </a:prstGeom>
          <a:noFill/>
          <a:ln w="19050" cap="flat" cmpd="sng">
            <a:solidFill>
              <a:srgbClr val="FFFFFF"/>
            </a:solidFill>
            <a:prstDash val="solid"/>
            <a:round/>
            <a:headEnd type="none" w="med" len="med"/>
            <a:tailEnd type="none" w="med" len="med"/>
          </a:ln>
        </p:spPr>
      </p:pic>
      <p:pic>
        <p:nvPicPr>
          <p:cNvPr id="123" name="Shape 123" descr="IMG_0096.JPG"/>
          <p:cNvPicPr preferRelativeResize="0"/>
          <p:nvPr/>
        </p:nvPicPr>
        <p:blipFill>
          <a:blip r:embed="rId4">
            <a:alphaModFix/>
          </a:blip>
          <a:stretch>
            <a:fillRect/>
          </a:stretch>
        </p:blipFill>
        <p:spPr>
          <a:xfrm>
            <a:off x="5382824" y="1701125"/>
            <a:ext cx="3179130" cy="2384347"/>
          </a:xfrm>
          <a:prstGeom prst="rect">
            <a:avLst/>
          </a:prstGeom>
          <a:noFill/>
          <a:ln w="19050" cap="flat" cmpd="sng">
            <a:solidFill>
              <a:srgbClr val="FFFFFF"/>
            </a:solidFill>
            <a:prstDash val="solid"/>
            <a:round/>
            <a:headEnd type="none" w="med" len="med"/>
            <a:tailEnd type="none" w="med" len="med"/>
          </a:ln>
        </p:spPr>
      </p:pic>
      <p:sp>
        <p:nvSpPr>
          <p:cNvPr id="124" name="Shape 124"/>
          <p:cNvSpPr txBox="1"/>
          <p:nvPr/>
        </p:nvSpPr>
        <p:spPr>
          <a:xfrm>
            <a:off x="466375" y="4223050"/>
            <a:ext cx="3997800" cy="535800"/>
          </a:xfrm>
          <a:prstGeom prst="rect">
            <a:avLst/>
          </a:prstGeom>
          <a:noFill/>
          <a:ln>
            <a:noFill/>
          </a:ln>
        </p:spPr>
        <p:txBody>
          <a:bodyPr lIns="91425" tIns="91425" rIns="91425" bIns="91425" anchor="t" anchorCtr="0">
            <a:noAutofit/>
          </a:bodyPr>
          <a:lstStyle/>
          <a:p>
            <a:pPr lvl="0">
              <a:spcBef>
                <a:spcPts val="0"/>
              </a:spcBef>
              <a:buNone/>
            </a:pPr>
            <a:r>
              <a:rPr lang="en" sz="1600">
                <a:solidFill>
                  <a:srgbClr val="FFFFFF"/>
                </a:solidFill>
                <a:latin typeface="Roboto"/>
                <a:ea typeface="Roboto"/>
                <a:cs typeface="Roboto"/>
                <a:sym typeface="Roboto"/>
              </a:rPr>
              <a:t>Shared Single-Stream Recycling Dumpster </a:t>
            </a:r>
          </a:p>
        </p:txBody>
      </p:sp>
      <p:sp>
        <p:nvSpPr>
          <p:cNvPr id="125" name="Shape 125"/>
          <p:cNvSpPr txBox="1"/>
          <p:nvPr/>
        </p:nvSpPr>
        <p:spPr>
          <a:xfrm>
            <a:off x="6053337" y="4264300"/>
            <a:ext cx="1838100" cy="453300"/>
          </a:xfrm>
          <a:prstGeom prst="rect">
            <a:avLst/>
          </a:prstGeom>
          <a:noFill/>
          <a:ln>
            <a:noFill/>
          </a:ln>
        </p:spPr>
        <p:txBody>
          <a:bodyPr lIns="91425" tIns="91425" rIns="91425" bIns="91425" anchor="t" anchorCtr="0">
            <a:noAutofit/>
          </a:bodyPr>
          <a:lstStyle/>
          <a:p>
            <a:pPr lvl="0">
              <a:spcBef>
                <a:spcPts val="0"/>
              </a:spcBef>
              <a:buNone/>
            </a:pPr>
            <a:r>
              <a:rPr lang="en" sz="1600">
                <a:solidFill>
                  <a:srgbClr val="FFFFFF"/>
                </a:solidFill>
                <a:latin typeface="Roboto"/>
                <a:ea typeface="Roboto"/>
                <a:cs typeface="Roboto"/>
                <a:sym typeface="Roboto"/>
              </a:rPr>
              <a:t>6-Yard Dumpster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387900" y="458025"/>
            <a:ext cx="8368200" cy="686100"/>
          </a:xfrm>
          <a:prstGeom prst="rect">
            <a:avLst/>
          </a:prstGeom>
        </p:spPr>
        <p:txBody>
          <a:bodyPr lIns="91425" tIns="91425" rIns="91425" bIns="91425" anchor="b" anchorCtr="0">
            <a:noAutofit/>
          </a:bodyPr>
          <a:lstStyle/>
          <a:p>
            <a:pPr lvl="0">
              <a:spcBef>
                <a:spcPts val="0"/>
              </a:spcBef>
              <a:buNone/>
            </a:pPr>
            <a:r>
              <a:rPr lang="en"/>
              <a:t>Windy City Wieners </a:t>
            </a:r>
          </a:p>
        </p:txBody>
      </p:sp>
      <p:pic>
        <p:nvPicPr>
          <p:cNvPr id="131" name="Shape 131" descr="IMG_0110.JPG"/>
          <p:cNvPicPr preferRelativeResize="0"/>
          <p:nvPr/>
        </p:nvPicPr>
        <p:blipFill rotWithShape="1">
          <a:blip r:embed="rId3">
            <a:alphaModFix/>
          </a:blip>
          <a:srcRect l="13166" t="7160" r="18293" b="22158"/>
          <a:stretch/>
        </p:blipFill>
        <p:spPr>
          <a:xfrm>
            <a:off x="437375" y="1506375"/>
            <a:ext cx="3889779" cy="3008400"/>
          </a:xfrm>
          <a:prstGeom prst="rect">
            <a:avLst/>
          </a:prstGeom>
          <a:noFill/>
          <a:ln w="19050" cap="flat" cmpd="sng">
            <a:solidFill>
              <a:srgbClr val="FFFFFF"/>
            </a:solidFill>
            <a:prstDash val="solid"/>
            <a:round/>
            <a:headEnd type="none" w="med" len="med"/>
            <a:tailEnd type="none" w="med" len="med"/>
          </a:ln>
        </p:spPr>
      </p:pic>
      <p:pic>
        <p:nvPicPr>
          <p:cNvPr id="132" name="Shape 132"/>
          <p:cNvPicPr preferRelativeResize="0"/>
          <p:nvPr/>
        </p:nvPicPr>
        <p:blipFill rotWithShape="1">
          <a:blip r:embed="rId4">
            <a:alphaModFix/>
          </a:blip>
          <a:srcRect b="16576"/>
          <a:stretch/>
        </p:blipFill>
        <p:spPr>
          <a:xfrm>
            <a:off x="4573250" y="1506375"/>
            <a:ext cx="4244650" cy="3008400"/>
          </a:xfrm>
          <a:prstGeom prst="rect">
            <a:avLst/>
          </a:prstGeom>
          <a:noFill/>
          <a:ln w="19050" cap="flat" cmpd="sng">
            <a:solidFill>
              <a:srgbClr val="FFFFFF"/>
            </a:solidFill>
            <a:prstDash val="solid"/>
            <a:round/>
            <a:headEnd type="none" w="med" len="med"/>
            <a:tailEnd type="none" w="med" len="med"/>
          </a:ln>
        </p:spPr>
      </p:pic>
      <p:sp>
        <p:nvSpPr>
          <p:cNvPr id="133" name="Shape 133"/>
          <p:cNvSpPr txBox="1"/>
          <p:nvPr/>
        </p:nvSpPr>
        <p:spPr>
          <a:xfrm>
            <a:off x="1373200" y="4567250"/>
            <a:ext cx="2018100" cy="354600"/>
          </a:xfrm>
          <a:prstGeom prst="rect">
            <a:avLst/>
          </a:prstGeom>
          <a:noFill/>
          <a:ln>
            <a:noFill/>
          </a:ln>
        </p:spPr>
        <p:txBody>
          <a:bodyPr lIns="91425" tIns="91425" rIns="91425" bIns="91425" anchor="t" anchorCtr="0">
            <a:noAutofit/>
          </a:bodyPr>
          <a:lstStyle/>
          <a:p>
            <a:pPr lvl="0">
              <a:spcBef>
                <a:spcPts val="0"/>
              </a:spcBef>
              <a:buNone/>
            </a:pPr>
            <a:r>
              <a:rPr lang="en" sz="1600">
                <a:solidFill>
                  <a:srgbClr val="FFFFFF"/>
                </a:solidFill>
                <a:latin typeface="Roboto"/>
                <a:ea typeface="Roboto"/>
                <a:cs typeface="Roboto"/>
                <a:sym typeface="Roboto"/>
              </a:rPr>
              <a:t>Mahoney Recycling </a:t>
            </a:r>
          </a:p>
          <a:p>
            <a:pPr lvl="0">
              <a:spcBef>
                <a:spcPts val="0"/>
              </a:spcBef>
              <a:buNone/>
            </a:pPr>
            <a:endParaRPr/>
          </a:p>
        </p:txBody>
      </p:sp>
      <p:sp>
        <p:nvSpPr>
          <p:cNvPr id="134" name="Shape 134"/>
          <p:cNvSpPr txBox="1"/>
          <p:nvPr/>
        </p:nvSpPr>
        <p:spPr>
          <a:xfrm>
            <a:off x="5562200" y="4567250"/>
            <a:ext cx="2184300" cy="441000"/>
          </a:xfrm>
          <a:prstGeom prst="rect">
            <a:avLst/>
          </a:prstGeom>
          <a:noFill/>
          <a:ln>
            <a:noFill/>
          </a:ln>
        </p:spPr>
        <p:txBody>
          <a:bodyPr lIns="91425" tIns="91425" rIns="91425" bIns="91425" anchor="t" anchorCtr="0">
            <a:noAutofit/>
          </a:bodyPr>
          <a:lstStyle/>
          <a:p>
            <a:pPr lvl="0">
              <a:spcBef>
                <a:spcPts val="0"/>
              </a:spcBef>
              <a:buNone/>
            </a:pPr>
            <a:r>
              <a:rPr lang="en" sz="1600">
                <a:solidFill>
                  <a:srgbClr val="FFFFFF"/>
                </a:solidFill>
                <a:latin typeface="Roboto"/>
                <a:ea typeface="Roboto"/>
                <a:cs typeface="Roboto"/>
                <a:sym typeface="Roboto"/>
              </a:rPr>
              <a:t>Cooking Oil Recycling </a:t>
            </a:r>
          </a:p>
          <a:p>
            <a:pPr lvl="0">
              <a:spcBef>
                <a:spcPts val="0"/>
              </a:spcBef>
              <a:buNone/>
            </a:pPr>
            <a:endParaRPr/>
          </a:p>
        </p:txBody>
      </p:sp>
    </p:spTree>
  </p:cSld>
  <p:clrMapOvr>
    <a:masterClrMapping/>
  </p:clrMapOvr>
</p:sld>
</file>

<file path=ppt/theme/theme1.xml><?xml version="1.0" encoding="utf-8"?>
<a:theme xmlns:a="http://schemas.openxmlformats.org/drawingml/2006/main"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621</Words>
  <Application>Microsoft Office PowerPoint</Application>
  <PresentationFormat>On-screen Show (16:9)</PresentationFormat>
  <Paragraphs>103</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Roboto Slab</vt:lpstr>
      <vt:lpstr>Roboto</vt:lpstr>
      <vt:lpstr>Arial</vt:lpstr>
      <vt:lpstr>marina</vt:lpstr>
      <vt:lpstr>Uptown Normal Waste Diversion </vt:lpstr>
      <vt:lpstr>Project Scope</vt:lpstr>
      <vt:lpstr>Context</vt:lpstr>
      <vt:lpstr>Objectives</vt:lpstr>
      <vt:lpstr>PowerPoint Presentation</vt:lpstr>
      <vt:lpstr>Past Success </vt:lpstr>
      <vt:lpstr>Research </vt:lpstr>
      <vt:lpstr>D.P Dough </vt:lpstr>
      <vt:lpstr>Windy City Wieners </vt:lpstr>
      <vt:lpstr>Maggie Miley’s </vt:lpstr>
      <vt:lpstr>Medici</vt:lpstr>
      <vt:lpstr>Garlic Press </vt:lpstr>
      <vt:lpstr>Brewhas &amp; Lunker’s</vt:lpstr>
      <vt:lpstr>Pub II </vt:lpstr>
      <vt:lpstr>Midwest Fiber </vt:lpstr>
      <vt:lpstr>Midwest Fiber- Virtual Material Recovery Facility  </vt:lpstr>
      <vt:lpstr>Midwest Fiber- Photos </vt:lpstr>
      <vt:lpstr>Midwest Fiber</vt:lpstr>
      <vt:lpstr>Midwest Fiber Continued… </vt:lpstr>
      <vt:lpstr>Coffee Hound </vt:lpstr>
      <vt:lpstr>Challenges </vt:lpstr>
      <vt:lpstr>Diffusion of Innovations Theory</vt:lpstr>
      <vt:lpstr>Recommendations for Moving Forward: </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Uptown Normal Waste Diversion</dc:title>
  <dc:creator>Peter Kaufman</dc:creator>
  <cp:lastModifiedBy>Peter Kaufman</cp:lastModifiedBy>
  <cp:revision>4</cp:revision>
  <dcterms:modified xsi:type="dcterms:W3CDTF">2017-04-10T20:10:43Z</dcterms:modified>
</cp:coreProperties>
</file>